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3">
  <p:sldMasterIdLst>
    <p:sldMasterId id="2147483648" r:id="rId1"/>
  </p:sldMasterIdLst>
  <p:sldIdLst>
    <p:sldId id="258" r:id="rId2"/>
    <p:sldId id="265" r:id="rId3"/>
    <p:sldId id="521" r:id="rId4"/>
    <p:sldId id="269" r:id="rId5"/>
    <p:sldId id="522" r:id="rId6"/>
    <p:sldId id="561" r:id="rId7"/>
    <p:sldId id="645" r:id="rId8"/>
    <p:sldId id="646" r:id="rId9"/>
    <p:sldId id="647" r:id="rId10"/>
    <p:sldId id="648" r:id="rId11"/>
    <p:sldId id="649" r:id="rId12"/>
    <p:sldId id="562" r:id="rId13"/>
    <p:sldId id="650" r:id="rId14"/>
    <p:sldId id="651" r:id="rId15"/>
    <p:sldId id="563" r:id="rId16"/>
    <p:sldId id="652" r:id="rId17"/>
    <p:sldId id="564" r:id="rId18"/>
    <p:sldId id="658" r:id="rId19"/>
    <p:sldId id="526" r:id="rId20"/>
    <p:sldId id="571" r:id="rId21"/>
    <p:sldId id="574" r:id="rId22"/>
    <p:sldId id="653" r:id="rId23"/>
    <p:sldId id="654" r:id="rId24"/>
    <p:sldId id="655" r:id="rId25"/>
    <p:sldId id="656" r:id="rId26"/>
    <p:sldId id="657" r:id="rId27"/>
    <p:sldId id="523" r:id="rId28"/>
    <p:sldId id="659" r:id="rId29"/>
    <p:sldId id="575" r:id="rId30"/>
    <p:sldId id="528" r:id="rId31"/>
    <p:sldId id="660" r:id="rId32"/>
    <p:sldId id="661" r:id="rId33"/>
    <p:sldId id="662" r:id="rId34"/>
    <p:sldId id="663" r:id="rId35"/>
    <p:sldId id="576" r:id="rId36"/>
    <p:sldId id="664" r:id="rId37"/>
    <p:sldId id="667" r:id="rId38"/>
    <p:sldId id="665" r:id="rId39"/>
    <p:sldId id="578" r:id="rId40"/>
    <p:sldId id="668" r:id="rId41"/>
    <p:sldId id="580" r:id="rId42"/>
    <p:sldId id="530" r:id="rId43"/>
    <p:sldId id="583" r:id="rId44"/>
    <p:sldId id="669" r:id="rId45"/>
    <p:sldId id="531" r:id="rId46"/>
    <p:sldId id="670" r:id="rId47"/>
    <p:sldId id="671" r:id="rId48"/>
    <p:sldId id="672" r:id="rId49"/>
    <p:sldId id="673" r:id="rId50"/>
    <p:sldId id="674" r:id="rId51"/>
    <p:sldId id="675" r:id="rId52"/>
    <p:sldId id="676" r:id="rId53"/>
    <p:sldId id="677" r:id="rId54"/>
    <p:sldId id="678" r:id="rId55"/>
    <p:sldId id="679" r:id="rId56"/>
    <p:sldId id="680" r:id="rId57"/>
    <p:sldId id="586" r:id="rId58"/>
    <p:sldId id="534" r:id="rId59"/>
    <p:sldId id="587" r:id="rId60"/>
    <p:sldId id="691" r:id="rId61"/>
    <p:sldId id="584" r:id="rId62"/>
    <p:sldId id="692" r:id="rId63"/>
    <p:sldId id="589" r:id="rId64"/>
    <p:sldId id="693" r:id="rId65"/>
    <p:sldId id="591" r:id="rId66"/>
    <p:sldId id="681" r:id="rId67"/>
    <p:sldId id="682" r:id="rId68"/>
    <p:sldId id="683" r:id="rId69"/>
    <p:sldId id="684" r:id="rId70"/>
    <p:sldId id="694" r:id="rId71"/>
    <p:sldId id="535" r:id="rId72"/>
    <p:sldId id="685" r:id="rId73"/>
    <p:sldId id="686" r:id="rId74"/>
    <p:sldId id="687" r:id="rId75"/>
    <p:sldId id="688" r:id="rId76"/>
    <p:sldId id="695" r:id="rId77"/>
    <p:sldId id="696" r:id="rId78"/>
    <p:sldId id="689" r:id="rId79"/>
    <p:sldId id="690" r:id="rId80"/>
    <p:sldId id="588" r:id="rId81"/>
    <p:sldId id="590" r:id="rId82"/>
    <p:sldId id="697" r:id="rId83"/>
    <p:sldId id="536" r:id="rId84"/>
    <p:sldId id="592" r:id="rId85"/>
    <p:sldId id="598" r:id="rId86"/>
    <p:sldId id="596" r:id="rId87"/>
    <p:sldId id="597" r:id="rId88"/>
    <p:sldId id="585" r:id="rId89"/>
    <p:sldId id="698" r:id="rId90"/>
    <p:sldId id="708" r:id="rId91"/>
    <p:sldId id="709" r:id="rId92"/>
    <p:sldId id="537" r:id="rId93"/>
    <p:sldId id="593" r:id="rId94"/>
    <p:sldId id="538" r:id="rId95"/>
    <p:sldId id="710" r:id="rId96"/>
    <p:sldId id="711" r:id="rId97"/>
    <p:sldId id="712" r:id="rId98"/>
    <p:sldId id="713" r:id="rId99"/>
    <p:sldId id="714" r:id="rId100"/>
    <p:sldId id="599" r:id="rId101"/>
    <p:sldId id="601" r:id="rId102"/>
    <p:sldId id="715" r:id="rId103"/>
    <p:sldId id="603" r:id="rId104"/>
    <p:sldId id="716" r:id="rId105"/>
    <p:sldId id="717" r:id="rId106"/>
    <p:sldId id="718" r:id="rId107"/>
    <p:sldId id="719" r:id="rId108"/>
    <p:sldId id="721" r:id="rId109"/>
    <p:sldId id="722" r:id="rId110"/>
    <p:sldId id="539" r:id="rId111"/>
    <p:sldId id="594" r:id="rId112"/>
    <p:sldId id="600" r:id="rId113"/>
    <p:sldId id="602" r:id="rId114"/>
    <p:sldId id="723" r:id="rId115"/>
    <p:sldId id="724" r:id="rId116"/>
    <p:sldId id="729" r:id="rId1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0B87"/>
    <a:srgbClr val="0087FA"/>
    <a:srgbClr val="0000D2"/>
    <a:srgbClr val="CEED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388" autoAdjust="0"/>
    <p:restoredTop sz="94660"/>
  </p:normalViewPr>
  <p:slideViewPr>
    <p:cSldViewPr snapToGrid="0">
      <p:cViewPr varScale="1">
        <p:scale>
          <a:sx n="44" d="100"/>
          <a:sy n="44" d="100"/>
        </p:scale>
        <p:origin x="58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7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presProps" Target="presProps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viewProps" Target="viewProps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tableStyles" Target="tableStyles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14.v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image" Target="../media/image25.emf"/><Relationship Id="rId1" Type="http://schemas.openxmlformats.org/officeDocument/2006/relationships/image" Target="../media/image24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9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0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32.emf"/><Relationship Id="rId1" Type="http://schemas.openxmlformats.org/officeDocument/2006/relationships/image" Target="../media/image3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25.v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image" Target="../media/image38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33.vml.rels><?xml version="1.0" encoding="UTF-8" standalone="yes"?>
<Relationships xmlns="http://schemas.openxmlformats.org/package/2006/relationships"><Relationship Id="rId2" Type="http://schemas.openxmlformats.org/officeDocument/2006/relationships/image" Target="../media/image48.emf"/><Relationship Id="rId1" Type="http://schemas.openxmlformats.org/officeDocument/2006/relationships/image" Target="../media/image47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35.v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image" Target="../media/image50.emf"/></Relationships>
</file>

<file path=ppt/drawings/_rels/vmlDrawing36.vml.rels><?xml version="1.0" encoding="UTF-8" standalone="yes"?>
<Relationships xmlns="http://schemas.openxmlformats.org/package/2006/relationships"><Relationship Id="rId2" Type="http://schemas.openxmlformats.org/officeDocument/2006/relationships/image" Target="../media/image53.emf"/><Relationship Id="rId1" Type="http://schemas.openxmlformats.org/officeDocument/2006/relationships/image" Target="../media/image52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39.vml.rels><?xml version="1.0" encoding="UTF-8" standalone="yes"?>
<Relationships xmlns="http://schemas.openxmlformats.org/package/2006/relationships"><Relationship Id="rId2" Type="http://schemas.openxmlformats.org/officeDocument/2006/relationships/image" Target="../media/image57.emf"/><Relationship Id="rId1" Type="http://schemas.openxmlformats.org/officeDocument/2006/relationships/image" Target="../media/image56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57.vml.rels><?xml version="1.0" encoding="UTF-8" standalone="yes"?>
<Relationships xmlns="http://schemas.openxmlformats.org/package/2006/relationships"><Relationship Id="rId2" Type="http://schemas.openxmlformats.org/officeDocument/2006/relationships/image" Target="../media/image76.emf"/><Relationship Id="rId1" Type="http://schemas.openxmlformats.org/officeDocument/2006/relationships/image" Target="../media/image75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60.vml.rels><?xml version="1.0" encoding="UTF-8" standalone="yes"?>
<Relationships xmlns="http://schemas.openxmlformats.org/package/2006/relationships"><Relationship Id="rId2" Type="http://schemas.openxmlformats.org/officeDocument/2006/relationships/image" Target="../media/image80.emf"/><Relationship Id="rId1" Type="http://schemas.openxmlformats.org/officeDocument/2006/relationships/image" Target="../media/image79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72.vml.rels><?xml version="1.0" encoding="UTF-8" standalone="yes"?>
<Relationships xmlns="http://schemas.openxmlformats.org/package/2006/relationships"><Relationship Id="rId2" Type="http://schemas.openxmlformats.org/officeDocument/2006/relationships/image" Target="../media/image93.emf"/><Relationship Id="rId1" Type="http://schemas.openxmlformats.org/officeDocument/2006/relationships/image" Target="../media/image92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76.vml.rels><?xml version="1.0" encoding="UTF-8" standalone="yes"?>
<Relationships xmlns="http://schemas.openxmlformats.org/package/2006/relationships"><Relationship Id="rId2" Type="http://schemas.openxmlformats.org/officeDocument/2006/relationships/image" Target="../media/image98.emf"/><Relationship Id="rId1" Type="http://schemas.openxmlformats.org/officeDocument/2006/relationships/image" Target="../media/image97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7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1.emf"/><Relationship Id="rId1" Type="http://schemas.openxmlformats.org/officeDocument/2006/relationships/image" Target="../media/image100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8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80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4.emf"/><Relationship Id="rId1" Type="http://schemas.openxmlformats.org/officeDocument/2006/relationships/image" Target="../media/image103.emf"/></Relationships>
</file>

<file path=ppt/drawings/_rels/vmlDrawing8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6.emf"/><Relationship Id="rId1" Type="http://schemas.openxmlformats.org/officeDocument/2006/relationships/image" Target="../media/image105.emf"/></Relationships>
</file>

<file path=ppt/drawings/_rels/vmlDrawing8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8.emf"/><Relationship Id="rId1" Type="http://schemas.openxmlformats.org/officeDocument/2006/relationships/image" Target="../media/image107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3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9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6.emf"/><Relationship Id="rId1" Type="http://schemas.openxmlformats.org/officeDocument/2006/relationships/image" Target="../media/image15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3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6.2 </a:t>
            </a:r>
            <a:r>
              <a:rPr lang="en-US" altLang="zh-CN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NetworkX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764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FCC9EF-54AF-4B07-8601-3C668473D41A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6.2 </a:t>
            </a:r>
            <a:r>
              <a:rPr lang="en-US" altLang="zh-CN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NetworkX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497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E487549-7C9D-4F7A-8CCC-DA0290E7DF32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6.2 </a:t>
            </a:r>
            <a:r>
              <a:rPr lang="en-US" altLang="zh-CN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NetworkX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07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B1E2A6F2-BBDF-4E93-9E19-76FF6E8F4A34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6.2 </a:t>
            </a:r>
            <a:r>
              <a:rPr lang="en-US" altLang="zh-CN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NetworkX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847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283030CB-E70B-487A-BD33-30B933B923A2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6.2 </a:t>
            </a:r>
            <a:r>
              <a:rPr lang="en-US" altLang="zh-CN" sz="2400" b="1" dirty="0" err="1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NetworkX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847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最短路算法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111229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8FCC9EF-54AF-4B07-8601-3C668473D41A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最短路算法</a:t>
            </a:r>
          </a:p>
        </p:txBody>
      </p:sp>
    </p:spTree>
    <p:extLst>
      <p:ext uri="{BB962C8B-B14F-4D97-AF65-F5344CB8AC3E}">
        <p14:creationId xmlns:p14="http://schemas.microsoft.com/office/powerpoint/2010/main" val="3762759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2BAC2E5-82FB-40CB-8DC8-8F3BE79E7DD2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最短路算法</a:t>
            </a:r>
          </a:p>
        </p:txBody>
      </p:sp>
    </p:spTree>
    <p:extLst>
      <p:ext uri="{BB962C8B-B14F-4D97-AF65-F5344CB8AC3E}">
        <p14:creationId xmlns:p14="http://schemas.microsoft.com/office/powerpoint/2010/main" val="71109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478E9C2-3714-48E5-B5C7-FDEE6459CB4D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最短路算法</a:t>
            </a:r>
          </a:p>
        </p:txBody>
      </p:sp>
    </p:spTree>
    <p:extLst>
      <p:ext uri="{BB962C8B-B14F-4D97-AF65-F5344CB8AC3E}">
        <p14:creationId xmlns:p14="http://schemas.microsoft.com/office/powerpoint/2010/main" val="2286703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C07AE05-7AAD-4959-846D-DE85873090C8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最短路算法</a:t>
            </a:r>
          </a:p>
        </p:txBody>
      </p:sp>
    </p:spTree>
    <p:extLst>
      <p:ext uri="{BB962C8B-B14F-4D97-AF65-F5344CB8AC3E}">
        <p14:creationId xmlns:p14="http://schemas.microsoft.com/office/powerpoint/2010/main" val="11241763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552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72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F31E3383-7BDB-46BD-A902-A20AF69A9A3B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最小生成树</a:t>
            </a:r>
          </a:p>
        </p:txBody>
      </p:sp>
    </p:spTree>
    <p:extLst>
      <p:ext uri="{BB962C8B-B14F-4D97-AF65-F5344CB8AC3E}">
        <p14:creationId xmlns:p14="http://schemas.microsoft.com/office/powerpoint/2010/main" val="29162866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506502-1EC8-4FDD-91B4-09F29B4FBE6F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最小生成树</a:t>
            </a:r>
          </a:p>
        </p:txBody>
      </p:sp>
    </p:spTree>
    <p:extLst>
      <p:ext uri="{BB962C8B-B14F-4D97-AF65-F5344CB8AC3E}">
        <p14:creationId xmlns:p14="http://schemas.microsoft.com/office/powerpoint/2010/main" val="3685927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566C360-6DDF-4CA7-8E45-99114E9CA83C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最小生成树</a:t>
            </a:r>
          </a:p>
        </p:txBody>
      </p:sp>
    </p:spTree>
    <p:extLst>
      <p:ext uri="{BB962C8B-B14F-4D97-AF65-F5344CB8AC3E}">
        <p14:creationId xmlns:p14="http://schemas.microsoft.com/office/powerpoint/2010/main" val="152518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AE0D4A4-A59B-4357-9C0C-B5FDD7464218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最小生成树</a:t>
            </a:r>
          </a:p>
        </p:txBody>
      </p:sp>
    </p:spTree>
    <p:extLst>
      <p:ext uri="{BB962C8B-B14F-4D97-AF65-F5344CB8AC3E}">
        <p14:creationId xmlns:p14="http://schemas.microsoft.com/office/powerpoint/2010/main" val="2946688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ECDEEAA-AA45-42CE-832A-C55A2A4391D4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最小生成树</a:t>
            </a:r>
          </a:p>
        </p:txBody>
      </p:sp>
    </p:spTree>
    <p:extLst>
      <p:ext uri="{BB962C8B-B14F-4D97-AF65-F5344CB8AC3E}">
        <p14:creationId xmlns:p14="http://schemas.microsoft.com/office/powerpoint/2010/main" val="1413873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6.5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着色问题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71549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C9653F3-445E-415B-9ADF-5C465E6B71B9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6.5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着色问题</a:t>
            </a:r>
          </a:p>
        </p:txBody>
      </p:sp>
    </p:spTree>
    <p:extLst>
      <p:ext uri="{BB962C8B-B14F-4D97-AF65-F5344CB8AC3E}">
        <p14:creationId xmlns:p14="http://schemas.microsoft.com/office/powerpoint/2010/main" val="269389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8F8AD07-E258-4C3C-8A78-5AE361EBE536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6.5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着色问题</a:t>
            </a:r>
          </a:p>
        </p:txBody>
      </p:sp>
    </p:spTree>
    <p:extLst>
      <p:ext uri="{BB962C8B-B14F-4D97-AF65-F5344CB8AC3E}">
        <p14:creationId xmlns:p14="http://schemas.microsoft.com/office/powerpoint/2010/main" val="37462611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9787FD1-A605-49C1-B5AA-2A1A3393BCD8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6.5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着色问题</a:t>
            </a:r>
          </a:p>
        </p:txBody>
      </p:sp>
    </p:spTree>
    <p:extLst>
      <p:ext uri="{BB962C8B-B14F-4D97-AF65-F5344CB8AC3E}">
        <p14:creationId xmlns:p14="http://schemas.microsoft.com/office/powerpoint/2010/main" val="1553905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89382F2-D295-4BAE-874F-1C14926C8A06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6.5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着色问题</a:t>
            </a:r>
          </a:p>
        </p:txBody>
      </p:sp>
    </p:spTree>
    <p:extLst>
      <p:ext uri="{BB962C8B-B14F-4D97-AF65-F5344CB8AC3E}">
        <p14:creationId xmlns:p14="http://schemas.microsoft.com/office/powerpoint/2010/main" val="2839354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355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858941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2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6.6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最大流与最小费用流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37251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B07F630-4D24-41A1-ACD6-8C87AB19EBA2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6.6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最大流与最小费用流</a:t>
            </a:r>
          </a:p>
        </p:txBody>
      </p:sp>
    </p:spTree>
    <p:extLst>
      <p:ext uri="{BB962C8B-B14F-4D97-AF65-F5344CB8AC3E}">
        <p14:creationId xmlns:p14="http://schemas.microsoft.com/office/powerpoint/2010/main" val="398188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7BB8BC6-1462-42A9-8ED6-C9B642A17039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6.6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最大流与最小费用流</a:t>
            </a:r>
          </a:p>
        </p:txBody>
      </p:sp>
    </p:spTree>
    <p:extLst>
      <p:ext uri="{BB962C8B-B14F-4D97-AF65-F5344CB8AC3E}">
        <p14:creationId xmlns:p14="http://schemas.microsoft.com/office/powerpoint/2010/main" val="2536748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99561B4-B0D6-4591-8069-58F1288BB6E2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6.6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最大流与最小费用流</a:t>
            </a:r>
          </a:p>
        </p:txBody>
      </p:sp>
    </p:spTree>
    <p:extLst>
      <p:ext uri="{BB962C8B-B14F-4D97-AF65-F5344CB8AC3E}">
        <p14:creationId xmlns:p14="http://schemas.microsoft.com/office/powerpoint/2010/main" val="1087407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784FC94-1547-48C7-8C95-3BFAAD295711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6.6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最大流与最小费用流</a:t>
            </a:r>
          </a:p>
        </p:txBody>
      </p:sp>
    </p:spTree>
    <p:extLst>
      <p:ext uri="{BB962C8B-B14F-4D97-AF65-F5344CB8AC3E}">
        <p14:creationId xmlns:p14="http://schemas.microsoft.com/office/powerpoint/2010/main" val="327068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6.7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关键路径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697495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F4AC385-A306-4AD7-A10D-2DCC9254E336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6.7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关键路径</a:t>
            </a:r>
          </a:p>
        </p:txBody>
      </p:sp>
    </p:spTree>
    <p:extLst>
      <p:ext uri="{BB962C8B-B14F-4D97-AF65-F5344CB8AC3E}">
        <p14:creationId xmlns:p14="http://schemas.microsoft.com/office/powerpoint/2010/main" val="2677599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366526B-0775-462C-B633-7D4672D847A5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6.7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关键路径</a:t>
            </a:r>
          </a:p>
        </p:txBody>
      </p:sp>
    </p:spTree>
    <p:extLst>
      <p:ext uri="{BB962C8B-B14F-4D97-AF65-F5344CB8AC3E}">
        <p14:creationId xmlns:p14="http://schemas.microsoft.com/office/powerpoint/2010/main" val="8621961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6B1C793-FEAC-4171-9310-DB94F1B5CD0F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6.7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关键路径</a:t>
            </a:r>
          </a:p>
        </p:txBody>
      </p:sp>
    </p:spTree>
    <p:extLst>
      <p:ext uri="{BB962C8B-B14F-4D97-AF65-F5344CB8AC3E}">
        <p14:creationId xmlns:p14="http://schemas.microsoft.com/office/powerpoint/2010/main" val="1467533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EB15CF6-611C-40A8-90FD-7E82E227332C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6.7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关键路径</a:t>
            </a:r>
          </a:p>
        </p:txBody>
      </p:sp>
    </p:spTree>
    <p:extLst>
      <p:ext uri="{BB962C8B-B14F-4D97-AF65-F5344CB8AC3E}">
        <p14:creationId xmlns:p14="http://schemas.microsoft.com/office/powerpoint/2010/main" val="2302707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23690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第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章  图论模型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485980-B781-45A3-9DAF-6B3DCD71DB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7907" y="1129068"/>
            <a:ext cx="10992011" cy="529039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668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3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6.8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钢管订购与运输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683826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13D7E8C-C5F7-438A-82FF-6CEF8448F700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6.8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钢管订购与运输</a:t>
            </a:r>
          </a:p>
        </p:txBody>
      </p:sp>
    </p:spTree>
    <p:extLst>
      <p:ext uri="{BB962C8B-B14F-4D97-AF65-F5344CB8AC3E}">
        <p14:creationId xmlns:p14="http://schemas.microsoft.com/office/powerpoint/2010/main" val="140319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573E7BE-1F04-4B43-8EF4-C514CFDBF5FF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6.8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钢管订购与运输</a:t>
            </a:r>
          </a:p>
        </p:txBody>
      </p:sp>
    </p:spTree>
    <p:extLst>
      <p:ext uri="{BB962C8B-B14F-4D97-AF65-F5344CB8AC3E}">
        <p14:creationId xmlns:p14="http://schemas.microsoft.com/office/powerpoint/2010/main" val="2093339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51A200A-24AF-451B-93CB-3B8DC87F28CF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6.8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钢管订购与运输</a:t>
            </a:r>
          </a:p>
        </p:txBody>
      </p:sp>
    </p:spTree>
    <p:extLst>
      <p:ext uri="{BB962C8B-B14F-4D97-AF65-F5344CB8AC3E}">
        <p14:creationId xmlns:p14="http://schemas.microsoft.com/office/powerpoint/2010/main" val="10318992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CD300B3-5201-4070-8AD2-E6587CB1BE6B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6.8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钢管订购与运输</a:t>
            </a:r>
          </a:p>
        </p:txBody>
      </p:sp>
    </p:spTree>
    <p:extLst>
      <p:ext uri="{BB962C8B-B14F-4D97-AF65-F5344CB8AC3E}">
        <p14:creationId xmlns:p14="http://schemas.microsoft.com/office/powerpoint/2010/main" val="1414331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738D94C-350E-4DE4-958D-C489BE252BE2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图与网络的基础理论</a:t>
            </a:r>
          </a:p>
        </p:txBody>
      </p:sp>
    </p:spTree>
    <p:extLst>
      <p:ext uri="{BB962C8B-B14F-4D97-AF65-F5344CB8AC3E}">
        <p14:creationId xmlns:p14="http://schemas.microsoft.com/office/powerpoint/2010/main" val="1700665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972EA46A-33FA-44ED-B0C8-CBC4164E59C9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图与网络的基础理论</a:t>
            </a:r>
          </a:p>
        </p:txBody>
      </p:sp>
    </p:spTree>
    <p:extLst>
      <p:ext uri="{BB962C8B-B14F-4D97-AF65-F5344CB8AC3E}">
        <p14:creationId xmlns:p14="http://schemas.microsoft.com/office/powerpoint/2010/main" val="90174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FD69825-99E5-48F3-8019-A49A68AE7C4C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图与网络的基础理论</a:t>
            </a:r>
          </a:p>
        </p:txBody>
      </p:sp>
    </p:spTree>
    <p:extLst>
      <p:ext uri="{BB962C8B-B14F-4D97-AF65-F5344CB8AC3E}">
        <p14:creationId xmlns:p14="http://schemas.microsoft.com/office/powerpoint/2010/main" val="221493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181" y="912236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3565B72C-F3BB-4239-9827-1B13CF2FA21C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图与网络的基础理论</a:t>
            </a:r>
          </a:p>
        </p:txBody>
      </p:sp>
    </p:spTree>
    <p:extLst>
      <p:ext uri="{BB962C8B-B14F-4D97-AF65-F5344CB8AC3E}">
        <p14:creationId xmlns:p14="http://schemas.microsoft.com/office/powerpoint/2010/main" val="53784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37996D8A-0A14-420B-8E3A-AFDBCA355D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EE1338B-7A1E-4567-9049-873ADEF3884E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6.1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图与网络的基础理论</a:t>
            </a:r>
          </a:p>
        </p:txBody>
      </p:sp>
    </p:spTree>
    <p:extLst>
      <p:ext uri="{BB962C8B-B14F-4D97-AF65-F5344CB8AC3E}">
        <p14:creationId xmlns:p14="http://schemas.microsoft.com/office/powerpoint/2010/main" val="1030375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image" Target="../media/image3.png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image" Target="../media/image1.jpeg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bg11">
            <a:extLst>
              <a:ext uri="{FF2B5EF4-FFF2-40B4-BE49-F238E27FC236}">
                <a16:creationId xmlns:a16="http://schemas.microsoft.com/office/drawing/2014/main" id="{5C2C3422-9BC7-4844-97B0-9F101D81E520}"/>
              </a:ext>
            </a:extLst>
          </p:cNvPr>
          <p:cNvPicPr>
            <a:picLocks noChangeAspect="1"/>
          </p:cNvPicPr>
          <p:nvPr userDrawn="1"/>
        </p:nvPicPr>
        <p:blipFill>
          <a:blip r:embed="rId4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 descr="标题栏bg">
            <a:extLst>
              <a:ext uri="{FF2B5EF4-FFF2-40B4-BE49-F238E27FC236}">
                <a16:creationId xmlns:a16="http://schemas.microsoft.com/office/drawing/2014/main" id="{86D17F04-9E1E-4417-9DAC-037AF7B485BD}"/>
              </a:ext>
            </a:extLst>
          </p:cNvPr>
          <p:cNvPicPr>
            <a:picLocks noChangeAspect="1"/>
          </p:cNvPicPr>
          <p:nvPr userDrawn="1"/>
        </p:nvPicPr>
        <p:blipFill>
          <a:blip r:embed="rId47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916942A7-7E20-4E9E-96AC-EFFC7C714462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50D6422-12DF-40ED-ADA8-A2D34A129801}"/>
              </a:ext>
            </a:extLst>
          </p:cNvPr>
          <p:cNvPicPr>
            <a:picLocks noChangeAspect="1"/>
          </p:cNvPicPr>
          <p:nvPr userDrawn="1"/>
        </p:nvPicPr>
        <p:blipFill>
          <a:blip r:embed="rId48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61" r:id="rId4"/>
    <p:sldLayoutId id="2147483664" r:id="rId5"/>
    <p:sldLayoutId id="2147483662" r:id="rId6"/>
    <p:sldLayoutId id="2147483663" r:id="rId7"/>
    <p:sldLayoutId id="2147483668" r:id="rId8"/>
    <p:sldLayoutId id="2147483656" r:id="rId9"/>
    <p:sldLayoutId id="2147483652" r:id="rId10"/>
    <p:sldLayoutId id="2147483665" r:id="rId11"/>
    <p:sldLayoutId id="2147483669" r:id="rId12"/>
    <p:sldLayoutId id="2147483666" r:id="rId13"/>
    <p:sldLayoutId id="2147483667" r:id="rId14"/>
    <p:sldLayoutId id="2147483670" r:id="rId15"/>
    <p:sldLayoutId id="2147483671" r:id="rId16"/>
    <p:sldLayoutId id="2147483672" r:id="rId17"/>
    <p:sldLayoutId id="2147483673" r:id="rId18"/>
    <p:sldLayoutId id="2147483674" r:id="rId19"/>
    <p:sldLayoutId id="2147483675" r:id="rId20"/>
    <p:sldLayoutId id="2147483676" r:id="rId21"/>
    <p:sldLayoutId id="2147483677" r:id="rId22"/>
    <p:sldLayoutId id="2147483678" r:id="rId23"/>
    <p:sldLayoutId id="2147483679" r:id="rId24"/>
    <p:sldLayoutId id="2147483680" r:id="rId25"/>
    <p:sldLayoutId id="2147483681" r:id="rId26"/>
    <p:sldLayoutId id="2147483682" r:id="rId27"/>
    <p:sldLayoutId id="2147483683" r:id="rId28"/>
    <p:sldLayoutId id="2147483684" r:id="rId29"/>
    <p:sldLayoutId id="2147483685" r:id="rId30"/>
    <p:sldLayoutId id="2147483686" r:id="rId31"/>
    <p:sldLayoutId id="2147483687" r:id="rId32"/>
    <p:sldLayoutId id="2147483688" r:id="rId33"/>
    <p:sldLayoutId id="2147483689" r:id="rId34"/>
    <p:sldLayoutId id="2147483690" r:id="rId35"/>
    <p:sldLayoutId id="2147483691" r:id="rId36"/>
    <p:sldLayoutId id="2147483692" r:id="rId37"/>
    <p:sldLayoutId id="2147483693" r:id="rId38"/>
    <p:sldLayoutId id="2147483694" r:id="rId39"/>
    <p:sldLayoutId id="2147483695" r:id="rId40"/>
    <p:sldLayoutId id="2147483696" r:id="rId41"/>
    <p:sldLayoutId id="2147483697" r:id="rId42"/>
    <p:sldLayoutId id="2147483698" r:id="rId43"/>
    <p:sldLayoutId id="2147483699" r:id="rId4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0.emf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5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84.vml"/><Relationship Id="rId4" Type="http://schemas.openxmlformats.org/officeDocument/2006/relationships/image" Target="../media/image110.emf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6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85.vml"/><Relationship Id="rId4" Type="http://schemas.openxmlformats.org/officeDocument/2006/relationships/image" Target="../media/image111.emf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7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86.vml"/><Relationship Id="rId4" Type="http://schemas.openxmlformats.org/officeDocument/2006/relationships/image" Target="../media/image112.emf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8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87.vml"/><Relationship Id="rId4" Type="http://schemas.openxmlformats.org/officeDocument/2006/relationships/image" Target="../media/image113.emf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9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88.vml"/><Relationship Id="rId4" Type="http://schemas.openxmlformats.org/officeDocument/2006/relationships/image" Target="../media/image114.emf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0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89.vml"/><Relationship Id="rId4" Type="http://schemas.openxmlformats.org/officeDocument/2006/relationships/image" Target="../media/image115.emf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1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90.vml"/><Relationship Id="rId4" Type="http://schemas.openxmlformats.org/officeDocument/2006/relationships/image" Target="../media/image116.emf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2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91.vml"/><Relationship Id="rId4" Type="http://schemas.openxmlformats.org/officeDocument/2006/relationships/image" Target="../media/image117.emf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1.emf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3.docx"/><Relationship Id="rId2" Type="http://schemas.openxmlformats.org/officeDocument/2006/relationships/slideLayout" Target="../slideLayouts/slideLayout21.xml"/><Relationship Id="rId1" Type="http://schemas.openxmlformats.org/officeDocument/2006/relationships/vmlDrawing" Target="../drawings/vmlDrawing92.vml"/><Relationship Id="rId4" Type="http://schemas.openxmlformats.org/officeDocument/2006/relationships/image" Target="../media/image118.emf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4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93.vml"/><Relationship Id="rId4" Type="http://schemas.openxmlformats.org/officeDocument/2006/relationships/image" Target="../media/image119.emf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5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94.vml"/><Relationship Id="rId4" Type="http://schemas.openxmlformats.org/officeDocument/2006/relationships/image" Target="../media/image120.emf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6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95.vml"/><Relationship Id="rId4" Type="http://schemas.openxmlformats.org/officeDocument/2006/relationships/image" Target="../media/image121.emf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7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96.vml"/><Relationship Id="rId4" Type="http://schemas.openxmlformats.org/officeDocument/2006/relationships/image" Target="../media/image122.emf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8.docx"/><Relationship Id="rId2" Type="http://schemas.openxmlformats.org/officeDocument/2006/relationships/slideLayout" Target="../slideLayouts/slideLayout24.xml"/><Relationship Id="rId1" Type="http://schemas.openxmlformats.org/officeDocument/2006/relationships/vmlDrawing" Target="../drawings/vmlDrawing97.vml"/><Relationship Id="rId4" Type="http://schemas.openxmlformats.org/officeDocument/2006/relationships/image" Target="../media/image123.emf"/></Relationships>
</file>

<file path=ppt/slides/_rels/slide1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9.docx"/><Relationship Id="rId2" Type="http://schemas.openxmlformats.org/officeDocument/2006/relationships/slideLayout" Target="../slideLayouts/slideLayout24.xml"/><Relationship Id="rId1" Type="http://schemas.openxmlformats.org/officeDocument/2006/relationships/vmlDrawing" Target="../drawings/vmlDrawing98.vml"/><Relationship Id="rId4" Type="http://schemas.openxmlformats.org/officeDocument/2006/relationships/image" Target="../media/image124.emf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emf"/><Relationship Id="rId3" Type="http://schemas.openxmlformats.org/officeDocument/2006/relationships/package" Target="../embeddings/Microsoft_Word_Document7.docx"/><Relationship Id="rId7" Type="http://schemas.openxmlformats.org/officeDocument/2006/relationships/package" Target="../embeddings/Microsoft_Word_Document9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3.emf"/><Relationship Id="rId5" Type="http://schemas.openxmlformats.org/officeDocument/2006/relationships/package" Target="../embeddings/Microsoft_Word_Document8.docx"/><Relationship Id="rId4" Type="http://schemas.openxmlformats.org/officeDocument/2006/relationships/image" Target="../media/image12.emf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emf"/><Relationship Id="rId3" Type="http://schemas.openxmlformats.org/officeDocument/2006/relationships/package" Target="../embeddings/Microsoft_Word_Document10.docx"/><Relationship Id="rId7" Type="http://schemas.openxmlformats.org/officeDocument/2006/relationships/package" Target="../embeddings/Microsoft_Word_Document12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6.emf"/><Relationship Id="rId5" Type="http://schemas.openxmlformats.org/officeDocument/2006/relationships/package" Target="../embeddings/Microsoft_Word_Document11.docx"/><Relationship Id="rId4" Type="http://schemas.openxmlformats.org/officeDocument/2006/relationships/image" Target="../media/image15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8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5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21.emf"/><Relationship Id="rId5" Type="http://schemas.openxmlformats.org/officeDocument/2006/relationships/package" Target="../embeddings/Microsoft_Word_Document16.docx"/><Relationship Id="rId4" Type="http://schemas.openxmlformats.org/officeDocument/2006/relationships/image" Target="../media/image2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7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23.emf"/><Relationship Id="rId5" Type="http://schemas.openxmlformats.org/officeDocument/2006/relationships/package" Target="../embeddings/Microsoft_Word_Document18.docx"/><Relationship Id="rId4" Type="http://schemas.openxmlformats.org/officeDocument/2006/relationships/image" Target="../media/image22.em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6.emf"/><Relationship Id="rId3" Type="http://schemas.openxmlformats.org/officeDocument/2006/relationships/package" Target="../embeddings/Microsoft_Word_Document19.docx"/><Relationship Id="rId7" Type="http://schemas.openxmlformats.org/officeDocument/2006/relationships/package" Target="../embeddings/Microsoft_Word_Document21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5.emf"/><Relationship Id="rId5" Type="http://schemas.openxmlformats.org/officeDocument/2006/relationships/package" Target="../embeddings/Microsoft_Word_Document20.docx"/><Relationship Id="rId4" Type="http://schemas.openxmlformats.org/officeDocument/2006/relationships/image" Target="../media/image24.em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2.doc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7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3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28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4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5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30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6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32.emf"/><Relationship Id="rId5" Type="http://schemas.openxmlformats.org/officeDocument/2006/relationships/package" Target="../embeddings/Microsoft_Word_Document27.docx"/><Relationship Id="rId4" Type="http://schemas.openxmlformats.org/officeDocument/2006/relationships/image" Target="../media/image31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8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33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9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34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0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2.vml"/><Relationship Id="rId4" Type="http://schemas.openxmlformats.org/officeDocument/2006/relationships/image" Target="../media/image35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1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36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2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3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3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5.vml"/><Relationship Id="rId6" Type="http://schemas.openxmlformats.org/officeDocument/2006/relationships/image" Target="../media/image39.emf"/><Relationship Id="rId5" Type="http://schemas.openxmlformats.org/officeDocument/2006/relationships/package" Target="../embeddings/Microsoft_Word_Document34.docx"/><Relationship Id="rId4" Type="http://schemas.openxmlformats.org/officeDocument/2006/relationships/image" Target="../media/image38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5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40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6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41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7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42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8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43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9.docx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44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0.docx"/><Relationship Id="rId2" Type="http://schemas.openxmlformats.org/officeDocument/2006/relationships/slideLayout" Target="../slideLayouts/slideLayout14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45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1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46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2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3.vml"/><Relationship Id="rId6" Type="http://schemas.openxmlformats.org/officeDocument/2006/relationships/image" Target="../media/image48.emf"/><Relationship Id="rId5" Type="http://schemas.openxmlformats.org/officeDocument/2006/relationships/package" Target="../embeddings/Microsoft_Word_Document43.docx"/><Relationship Id="rId4" Type="http://schemas.openxmlformats.org/officeDocument/2006/relationships/image" Target="../media/image47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4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49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5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35.vml"/><Relationship Id="rId6" Type="http://schemas.openxmlformats.org/officeDocument/2006/relationships/image" Target="../media/image51.emf"/><Relationship Id="rId5" Type="http://schemas.openxmlformats.org/officeDocument/2006/relationships/package" Target="../embeddings/Microsoft_Word_Document46.docx"/><Relationship Id="rId4" Type="http://schemas.openxmlformats.org/officeDocument/2006/relationships/image" Target="../media/image50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7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53.emf"/><Relationship Id="rId5" Type="http://schemas.openxmlformats.org/officeDocument/2006/relationships/package" Target="../embeddings/Microsoft_Word_Document48.docx"/><Relationship Id="rId4" Type="http://schemas.openxmlformats.org/officeDocument/2006/relationships/image" Target="../media/image52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9.docx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54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0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55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1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39.vml"/><Relationship Id="rId6" Type="http://schemas.openxmlformats.org/officeDocument/2006/relationships/image" Target="../media/image57.emf"/><Relationship Id="rId5" Type="http://schemas.openxmlformats.org/officeDocument/2006/relationships/package" Target="../embeddings/Microsoft_Word_Document52.docx"/><Relationship Id="rId4" Type="http://schemas.openxmlformats.org/officeDocument/2006/relationships/image" Target="../media/image56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3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58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4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5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5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60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6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61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7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62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8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63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9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46.vml"/><Relationship Id="rId4" Type="http://schemas.openxmlformats.org/officeDocument/2006/relationships/image" Target="../media/image64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0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47.vml"/><Relationship Id="rId4" Type="http://schemas.openxmlformats.org/officeDocument/2006/relationships/image" Target="../media/image65.emf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1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48.vml"/><Relationship Id="rId4" Type="http://schemas.openxmlformats.org/officeDocument/2006/relationships/image" Target="../media/image66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2.docx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67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3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68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4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51.vml"/><Relationship Id="rId4" Type="http://schemas.openxmlformats.org/officeDocument/2006/relationships/image" Target="../media/image69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5.doc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70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6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71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7.doc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54.vml"/><Relationship Id="rId4" Type="http://schemas.openxmlformats.org/officeDocument/2006/relationships/image" Target="../media/image72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8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55.vml"/><Relationship Id="rId4" Type="http://schemas.openxmlformats.org/officeDocument/2006/relationships/image" Target="../media/image73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9.doc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56.vml"/><Relationship Id="rId4" Type="http://schemas.openxmlformats.org/officeDocument/2006/relationships/image" Target="../media/image74.emf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0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57.vml"/><Relationship Id="rId6" Type="http://schemas.openxmlformats.org/officeDocument/2006/relationships/image" Target="../media/image76.emf"/><Relationship Id="rId5" Type="http://schemas.openxmlformats.org/officeDocument/2006/relationships/package" Target="../embeddings/Microsoft_Word_Document71.docx"/><Relationship Id="rId4" Type="http://schemas.openxmlformats.org/officeDocument/2006/relationships/image" Target="../media/image75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2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58.vml"/><Relationship Id="rId4" Type="http://schemas.openxmlformats.org/officeDocument/2006/relationships/image" Target="../media/image77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3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59.vml"/><Relationship Id="rId4" Type="http://schemas.openxmlformats.org/officeDocument/2006/relationships/image" Target="../media/image78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4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0.vml"/><Relationship Id="rId6" Type="http://schemas.openxmlformats.org/officeDocument/2006/relationships/image" Target="../media/image80.emf"/><Relationship Id="rId5" Type="http://schemas.openxmlformats.org/officeDocument/2006/relationships/package" Target="../embeddings/Microsoft_Word_Document75.docx"/><Relationship Id="rId4" Type="http://schemas.openxmlformats.org/officeDocument/2006/relationships/image" Target="../media/image79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em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6.docx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61.vml"/><Relationship Id="rId4" Type="http://schemas.openxmlformats.org/officeDocument/2006/relationships/image" Target="../media/image81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7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2.vml"/><Relationship Id="rId4" Type="http://schemas.openxmlformats.org/officeDocument/2006/relationships/image" Target="../media/image82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8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3.vml"/><Relationship Id="rId4" Type="http://schemas.openxmlformats.org/officeDocument/2006/relationships/image" Target="../media/image83.emf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9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4.vml"/><Relationship Id="rId4" Type="http://schemas.openxmlformats.org/officeDocument/2006/relationships/image" Target="../media/image84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0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5.vml"/><Relationship Id="rId4" Type="http://schemas.openxmlformats.org/officeDocument/2006/relationships/image" Target="../media/image85.emf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1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6.vml"/><Relationship Id="rId4" Type="http://schemas.openxmlformats.org/officeDocument/2006/relationships/image" Target="../media/image86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2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7.vml"/><Relationship Id="rId4" Type="http://schemas.openxmlformats.org/officeDocument/2006/relationships/image" Target="../media/image87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3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8.vml"/><Relationship Id="rId4" Type="http://schemas.openxmlformats.org/officeDocument/2006/relationships/image" Target="../media/image88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4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9.vml"/><Relationship Id="rId4" Type="http://schemas.openxmlformats.org/officeDocument/2006/relationships/image" Target="../media/image89.emf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5.docx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70.vml"/><Relationship Id="rId4" Type="http://schemas.openxmlformats.org/officeDocument/2006/relationships/image" Target="../media/image90.emf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6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1.vml"/><Relationship Id="rId4" Type="http://schemas.openxmlformats.org/officeDocument/2006/relationships/image" Target="../media/image91.emf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7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2.vml"/><Relationship Id="rId6" Type="http://schemas.openxmlformats.org/officeDocument/2006/relationships/image" Target="../media/image93.emf"/><Relationship Id="rId5" Type="http://schemas.openxmlformats.org/officeDocument/2006/relationships/package" Target="../embeddings/Microsoft_Word_Document88.docx"/><Relationship Id="rId4" Type="http://schemas.openxmlformats.org/officeDocument/2006/relationships/image" Target="../media/image92.e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9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3.vml"/><Relationship Id="rId4" Type="http://schemas.openxmlformats.org/officeDocument/2006/relationships/image" Target="../media/image94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0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4.vml"/><Relationship Id="rId4" Type="http://schemas.openxmlformats.org/officeDocument/2006/relationships/image" Target="../media/image95.emf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1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5.vml"/><Relationship Id="rId4" Type="http://schemas.openxmlformats.org/officeDocument/2006/relationships/image" Target="../media/image96.emf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2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6.vml"/><Relationship Id="rId6" Type="http://schemas.openxmlformats.org/officeDocument/2006/relationships/image" Target="../media/image98.emf"/><Relationship Id="rId5" Type="http://schemas.openxmlformats.org/officeDocument/2006/relationships/package" Target="../embeddings/Microsoft_Word_Document93.docx"/><Relationship Id="rId4" Type="http://schemas.openxmlformats.org/officeDocument/2006/relationships/image" Target="../media/image97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9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4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77.vml"/><Relationship Id="rId4" Type="http://schemas.openxmlformats.org/officeDocument/2006/relationships/image" Target="../media/image99.emf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5.docx"/><Relationship Id="rId2" Type="http://schemas.openxmlformats.org/officeDocument/2006/relationships/slideLayout" Target="../slideLayouts/slideLayout22.xml"/><Relationship Id="rId1" Type="http://schemas.openxmlformats.org/officeDocument/2006/relationships/vmlDrawing" Target="../drawings/vmlDrawing78.vml"/><Relationship Id="rId6" Type="http://schemas.openxmlformats.org/officeDocument/2006/relationships/image" Target="../media/image101.emf"/><Relationship Id="rId5" Type="http://schemas.openxmlformats.org/officeDocument/2006/relationships/package" Target="../embeddings/Microsoft_Word_Document96.docx"/><Relationship Id="rId4" Type="http://schemas.openxmlformats.org/officeDocument/2006/relationships/image" Target="../media/image100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7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79.vml"/><Relationship Id="rId4" Type="http://schemas.openxmlformats.org/officeDocument/2006/relationships/image" Target="../media/image102.emf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8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80.vml"/><Relationship Id="rId6" Type="http://schemas.openxmlformats.org/officeDocument/2006/relationships/image" Target="../media/image104.emf"/><Relationship Id="rId5" Type="http://schemas.openxmlformats.org/officeDocument/2006/relationships/package" Target="../embeddings/Microsoft_Word_Document99.docx"/><Relationship Id="rId4" Type="http://schemas.openxmlformats.org/officeDocument/2006/relationships/image" Target="../media/image103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0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81.vml"/><Relationship Id="rId6" Type="http://schemas.openxmlformats.org/officeDocument/2006/relationships/image" Target="../media/image106.emf"/><Relationship Id="rId5" Type="http://schemas.openxmlformats.org/officeDocument/2006/relationships/package" Target="../embeddings/Microsoft_Word_Document101.docx"/><Relationship Id="rId4" Type="http://schemas.openxmlformats.org/officeDocument/2006/relationships/image" Target="../media/image105.emf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2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82.vml"/><Relationship Id="rId6" Type="http://schemas.openxmlformats.org/officeDocument/2006/relationships/image" Target="../media/image108.emf"/><Relationship Id="rId5" Type="http://schemas.openxmlformats.org/officeDocument/2006/relationships/package" Target="../embeddings/Microsoft_Word_Document103.docx"/><Relationship Id="rId4" Type="http://schemas.openxmlformats.org/officeDocument/2006/relationships/image" Target="../media/image107.emf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4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83.vml"/><Relationship Id="rId4" Type="http://schemas.openxmlformats.org/officeDocument/2006/relationships/image" Target="../media/image109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1938654"/>
            <a:ext cx="8141677" cy="2950845"/>
          </a:xfrm>
          <a:prstGeom prst="rect">
            <a:avLst/>
          </a:prstGeom>
          <a:solidFill>
            <a:srgbClr val="1D8DFF">
              <a:alpha val="60000"/>
            </a:srgbClr>
          </a:solidFill>
          <a:ln>
            <a:noFill/>
          </a:ln>
          <a:effectLst>
            <a:outerShdw blurRad="381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 userDrawn="1"/>
        </p:nvSpPr>
        <p:spPr>
          <a:xfrm>
            <a:off x="3130060" y="2249695"/>
            <a:ext cx="4889793" cy="171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</a:t>
            </a:r>
            <a:r>
              <a:rPr lang="en-US" altLang="zh-CN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6</a:t>
            </a: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章</a:t>
            </a:r>
            <a:endParaRPr lang="en-US" altLang="zh-CN" sz="4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图论模型（</a:t>
            </a:r>
            <a:r>
              <a:rPr lang="en-US" altLang="zh-CN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1</a:t>
            </a: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）</a:t>
            </a:r>
          </a:p>
        </p:txBody>
      </p:sp>
      <p:cxnSp>
        <p:nvCxnSpPr>
          <p:cNvPr id="10" name="直接连接符 9"/>
          <p:cNvCxnSpPr>
            <a:cxnSpLocks/>
          </p:cNvCxnSpPr>
          <p:nvPr userDrawn="1"/>
        </p:nvCxnSpPr>
        <p:spPr>
          <a:xfrm>
            <a:off x="423545" y="2172970"/>
            <a:ext cx="0" cy="250698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5091B64A-8987-4FC9-BF53-2D4BE3595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770" y="2249695"/>
            <a:ext cx="1654953" cy="23586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7595523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982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33944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0C5AB3-5DDC-41CF-B63B-A8EBE7B801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2.Kruskal</a:t>
            </a:r>
            <a:r>
              <a:rPr lang="zh-CN" altLang="en-US" dirty="0"/>
              <a:t>算法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502711A-B40E-4504-AB6C-C8AC6AFF50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9811279"/>
              </p:ext>
            </p:extLst>
          </p:nvPr>
        </p:nvGraphicFramePr>
        <p:xfrm>
          <a:off x="538163" y="13811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862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FA4A9DA4-DC9A-41AC-99E2-CE79D722D1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3811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28185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0C5AB3-5DDC-41CF-B63B-A8EBE7B801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3.Prim</a:t>
            </a:r>
            <a:r>
              <a:rPr lang="zh-CN" altLang="en-US" dirty="0"/>
              <a:t>算法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502711A-B40E-4504-AB6C-C8AC6AFF50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0043945"/>
              </p:ext>
            </p:extLst>
          </p:nvPr>
        </p:nvGraphicFramePr>
        <p:xfrm>
          <a:off x="538163" y="13811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067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502711A-B40E-4504-AB6C-C8AC6AFF50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3811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492834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1770091"/>
              </p:ext>
            </p:extLst>
          </p:nvPr>
        </p:nvGraphicFramePr>
        <p:xfrm>
          <a:off x="538163" y="10763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739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810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A0C5AB3-5DDC-41CF-B63B-A8EBE7B8011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zh-CN" dirty="0"/>
              <a:t>最小生成树举例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502711A-B40E-4504-AB6C-C8AC6AFF50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9962461"/>
              </p:ext>
            </p:extLst>
          </p:nvPr>
        </p:nvGraphicFramePr>
        <p:xfrm>
          <a:off x="538163" y="13811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72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502711A-B40E-4504-AB6C-C8AC6AFF508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3811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9993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6599294"/>
              </p:ext>
            </p:extLst>
          </p:nvPr>
        </p:nvGraphicFramePr>
        <p:xfrm>
          <a:off x="538163" y="1076325"/>
          <a:ext cx="10972800" cy="58801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8422" name="Document" r:id="rId3" imgW="11106616" imgH="5974473" progId="Word.Document.12">
                  <p:embed/>
                </p:oleObj>
              </mc:Choice>
              <mc:Fallback>
                <p:oleObj name="Document" r:id="rId3" imgW="11106616" imgH="597447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0972800" cy="58801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1148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9878779"/>
              </p:ext>
            </p:extLst>
          </p:nvPr>
        </p:nvGraphicFramePr>
        <p:xfrm>
          <a:off x="538163" y="10763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944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276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71177479"/>
              </p:ext>
            </p:extLst>
          </p:nvPr>
        </p:nvGraphicFramePr>
        <p:xfrm>
          <a:off x="538163" y="10763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047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13516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39005315"/>
              </p:ext>
            </p:extLst>
          </p:nvPr>
        </p:nvGraphicFramePr>
        <p:xfrm>
          <a:off x="609600" y="918064"/>
          <a:ext cx="10972800" cy="5808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1494" name="Document" r:id="rId3" imgW="11106616" imgH="5890113" progId="Word.Document.12">
                  <p:embed/>
                </p:oleObj>
              </mc:Choice>
              <mc:Fallback>
                <p:oleObj name="Document" r:id="rId3" imgW="11106616" imgH="589011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918064"/>
                        <a:ext cx="10972800" cy="5808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52481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67F1CCB-6D46-4394-A478-666E19B5C6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4417" y="867019"/>
            <a:ext cx="11236325" cy="5446713"/>
          </a:xfrm>
        </p:spPr>
        <p:txBody>
          <a:bodyPr/>
          <a:lstStyle/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ex6_12.py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networkx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L=[(0,1,2),(0,2,1),(0,3,3),(0,4,4),(0,5,4),(0,6,2),(0,7,5),(0,8,4),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(1,2,4),(1,8,1),(2,3,1),(3,4,1),(4,5,5),(5,6,2),(6,7,3),(7,8,5)]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nx.Graph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G.add_weighted_edges_from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nx.minimum_spanning_tree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返回可迭代对象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nx.to_numpy_matrix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返回最小生成树的邻接矩阵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邻接矩阵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c=\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n",c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c.sum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()/2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求最小生成树的权重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最小生成树的权重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W=",w)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08288995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67F1CCB-6D46-4394-A478-666E19B5C6F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4417" y="867019"/>
            <a:ext cx="11236325" cy="5446713"/>
          </a:xfrm>
        </p:spPr>
        <p:txBody>
          <a:bodyPr/>
          <a:lstStyle/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最小生成树的权重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W=",w)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pos=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nx.circular_layout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下面画连通图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nx.draw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G,pos,with_labels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font_size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=13)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w1=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nx.get_edge_attributes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 'weight')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nx.draw_networkx_edge_labels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 pos,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edge_labels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=w1)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下面画最小生成树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nx.draw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(T, pos,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with_labels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font_weight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='bold')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w2=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nx.get_edge_attributes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(T, 'weight')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nx.draw_networkx_edge_labels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(T, pos,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edge_labels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=w2)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6606613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80987556"/>
              </p:ext>
            </p:extLst>
          </p:nvPr>
        </p:nvGraphicFramePr>
        <p:xfrm>
          <a:off x="910981" y="934305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0849" name="Document" r:id="rId3" imgW="11106616" imgH="5562403" progId="Word.Document.12">
                  <p:embed/>
                </p:oleObj>
              </mc:Choice>
              <mc:Fallback>
                <p:oleObj name="Document" r:id="rId3" imgW="11106616" imgH="556240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10981" y="934305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0051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376F20B-8110-4450-B499-C93813258C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6.4.2 </a:t>
            </a:r>
            <a:r>
              <a:rPr lang="zh-CN" altLang="en-US" dirty="0"/>
              <a:t>最小生成树的数学规划模型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DD6AB825-F5F4-4BFF-B752-820A3F7985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6708688"/>
              </p:ext>
            </p:extLst>
          </p:nvPr>
        </p:nvGraphicFramePr>
        <p:xfrm>
          <a:off x="556331" y="1728873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251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56331" y="1728873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33747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456537"/>
              </p:ext>
            </p:extLst>
          </p:nvPr>
        </p:nvGraphicFramePr>
        <p:xfrm>
          <a:off x="538163" y="10763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760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86813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0737668"/>
              </p:ext>
            </p:extLst>
          </p:nvPr>
        </p:nvGraphicFramePr>
        <p:xfrm>
          <a:off x="538163" y="10763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965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9297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49243555"/>
              </p:ext>
            </p:extLst>
          </p:nvPr>
        </p:nvGraphicFramePr>
        <p:xfrm>
          <a:off x="609600" y="1005987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69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1005987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47201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9651656"/>
              </p:ext>
            </p:extLst>
          </p:nvPr>
        </p:nvGraphicFramePr>
        <p:xfrm>
          <a:off x="485409" y="835025"/>
          <a:ext cx="10972800" cy="6022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3542" name="Document" r:id="rId3" imgW="11106616" imgH="6108225" progId="Word.Document.12">
                  <p:embed/>
                </p:oleObj>
              </mc:Choice>
              <mc:Fallback>
                <p:oleObj name="Document" r:id="rId3" imgW="11106616" imgH="6108225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85409" y="835025"/>
                        <a:ext cx="10972800" cy="6022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298520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3350727"/>
              </p:ext>
            </p:extLst>
          </p:nvPr>
        </p:nvGraphicFramePr>
        <p:xfrm>
          <a:off x="-197217" y="867226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56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97217" y="867226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BCAEAF4-8397-4E8D-8659-F528A52881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837" y="1623158"/>
            <a:ext cx="11236325" cy="4988658"/>
          </a:xfrm>
        </p:spPr>
        <p:txBody>
          <a:bodyPr/>
          <a:lstStyle/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ex6_13.py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cvxpy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cp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L=[(0,1,2),(0,2,1),(0,3,3),(0,4,4),(0,5,4),(0,6,2),(0,7,5),(0,8,4),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(1,2,4),(1,8,1),(2,3,1),(3,4,1),(4,5,5),(5,6,2),(6,7,3),(7,8,5)]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np.ones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((9,9))*10000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(L)):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a[L[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][0], L[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][1]]=L[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][2]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a[L[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][1], L[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][0]]=L[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][2]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cp.Variable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((9,9), integer=True)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cp.Variable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(9, pos=True)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obj=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cp.Minimize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cp.sum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cp.multiply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a,x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con=[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cp.sum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(x[0,:])&gt;=1, u[0]==0,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u[1:]&gt;=1, u[1:]&lt;=8, x&gt;=0, x&lt;=1]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2996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97217" y="867226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559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-197217" y="867226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BCAEAF4-8397-4E8D-8659-F528A528811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837" y="1623158"/>
            <a:ext cx="11236325" cy="4988658"/>
          </a:xfrm>
        </p:spPr>
        <p:txBody>
          <a:bodyPr/>
          <a:lstStyle/>
          <a:p>
            <a:pPr indent="25717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range(1,9):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con.append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(sum(x[:,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])==1)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range(9):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for j in range(1,9):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con.append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(u[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]-u[j]+9*x[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i,j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]&lt;=8)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prob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cp.Problem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(obj, con)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prob.solve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(solver='GLPK_MI')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j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np.nonzero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x.value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最优值为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:",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prob.value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最优解为：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\n",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x.value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57175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print('j=', j)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978983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091133-46A3-4BE1-A4C6-DC5E295B3F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简单图、完全图、赋权图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D168085-05B2-4601-BD60-4A726D753A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8378558"/>
              </p:ext>
            </p:extLst>
          </p:nvPr>
        </p:nvGraphicFramePr>
        <p:xfrm>
          <a:off x="472343" y="1462087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D168085-05B2-4601-BD60-4A726D753A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72343" y="1462087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B70B807E-C134-4DBE-AAC2-F5D6942AFBD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3341726"/>
              </p:ext>
            </p:extLst>
          </p:nvPr>
        </p:nvGraphicFramePr>
        <p:xfrm>
          <a:off x="472343" y="3238283"/>
          <a:ext cx="10972800" cy="541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8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D168085-05B2-4601-BD60-4A726D753A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2343" y="3238283"/>
                        <a:ext cx="10972800" cy="5414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对象 6">
            <a:extLst>
              <a:ext uri="{FF2B5EF4-FFF2-40B4-BE49-F238E27FC236}">
                <a16:creationId xmlns:a16="http://schemas.microsoft.com/office/drawing/2014/main" id="{92E54A73-EAF2-40E5-860D-53CC7334FA2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3822958"/>
              </p:ext>
            </p:extLst>
          </p:nvPr>
        </p:nvGraphicFramePr>
        <p:xfrm>
          <a:off x="472343" y="4498514"/>
          <a:ext cx="10972800" cy="541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69" name="Document" r:id="rId7" imgW="11106616" imgH="5500755" progId="Word.Document.12">
                  <p:embed/>
                </p:oleObj>
              </mc:Choice>
              <mc:Fallback>
                <p:oleObj name="Document" r:id="rId7" imgW="11106616" imgH="5500755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B70B807E-C134-4DBE-AAC2-F5D6942AFBD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2343" y="4498514"/>
                        <a:ext cx="10972800" cy="5414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51578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1067724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0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11AA2D80-130F-4FAF-A1BB-B33FE0E1B0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9438294"/>
              </p:ext>
            </p:extLst>
          </p:nvPr>
        </p:nvGraphicFramePr>
        <p:xfrm>
          <a:off x="717550" y="2247290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02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7550" y="2247290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A0164FD6-2018-4980-AF64-AA5DFB8AE5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12359338"/>
              </p:ext>
            </p:extLst>
          </p:nvPr>
        </p:nvGraphicFramePr>
        <p:xfrm>
          <a:off x="717550" y="3746500"/>
          <a:ext cx="10972800" cy="541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1903" name="Document" r:id="rId7" imgW="11106616" imgH="5500755" progId="Word.Document.12">
                  <p:embed/>
                </p:oleObj>
              </mc:Choice>
              <mc:Fallback>
                <p:oleObj name="Document" r:id="rId7" imgW="11106616" imgH="5500755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11AA2D80-130F-4FAF-A1BB-B33FE0E1B0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717550" y="3746500"/>
                        <a:ext cx="10972800" cy="541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98607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0746208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289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26256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091133-46A3-4BE1-A4C6-DC5E295B3F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顶点的度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D168085-05B2-4601-BD60-4A726D753A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0509186"/>
              </p:ext>
            </p:extLst>
          </p:nvPr>
        </p:nvGraphicFramePr>
        <p:xfrm>
          <a:off x="727969" y="1462087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8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D168085-05B2-4601-BD60-4A726D753A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7969" y="1462087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952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88956127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3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2DE71F9E-8D19-4F88-9BF1-1117396A998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1415932"/>
              </p:ext>
            </p:extLst>
          </p:nvPr>
        </p:nvGraphicFramePr>
        <p:xfrm>
          <a:off x="717550" y="3119438"/>
          <a:ext cx="10972800" cy="541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936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7550" y="3119438"/>
                        <a:ext cx="10972800" cy="5414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61391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091133-46A3-4BE1-A4C6-DC5E295B3F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子图与图的连通性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D168085-05B2-4601-BD60-4A726D753A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1840838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4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D168085-05B2-4601-BD60-4A726D753A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BD6A6BBE-FA99-47F4-883A-D9CDE5EAAF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2109368"/>
              </p:ext>
            </p:extLst>
          </p:nvPr>
        </p:nvGraphicFramePr>
        <p:xfrm>
          <a:off x="538163" y="3209925"/>
          <a:ext cx="10972800" cy="541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250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D168085-05B2-4601-BD60-4A726D753A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8163" y="3209925"/>
                        <a:ext cx="10972800" cy="541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5674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D168085-05B2-4601-BD60-4A726D753A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455246"/>
              </p:ext>
            </p:extLst>
          </p:nvPr>
        </p:nvGraphicFramePr>
        <p:xfrm>
          <a:off x="538163" y="898037"/>
          <a:ext cx="10972800" cy="541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72" name="Document" r:id="rId3" imgW="11106616" imgH="5492824" progId="Word.Document.12">
                  <p:embed/>
                </p:oleObj>
              </mc:Choice>
              <mc:Fallback>
                <p:oleObj name="Document" r:id="rId3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D168085-05B2-4601-BD60-4A726D753A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898037"/>
                        <a:ext cx="10972800" cy="541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BD6A6BBE-FA99-47F4-883A-D9CDE5EAAFA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2850893"/>
              </p:ext>
            </p:extLst>
          </p:nvPr>
        </p:nvGraphicFramePr>
        <p:xfrm>
          <a:off x="609600" y="1680064"/>
          <a:ext cx="10972800" cy="54133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73" name="Document" r:id="rId5" imgW="11106616" imgH="5500755" progId="Word.Document.12">
                  <p:embed/>
                </p:oleObj>
              </mc:Choice>
              <mc:Fallback>
                <p:oleObj name="Document" r:id="rId5" imgW="11106616" imgH="5500755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BD6A6BBE-FA99-47F4-883A-D9CDE5EAAFA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9600" y="1680064"/>
                        <a:ext cx="10972800" cy="54133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B8F98143-1A75-4EF2-A263-6E4E3DD650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9304908"/>
              </p:ext>
            </p:extLst>
          </p:nvPr>
        </p:nvGraphicFramePr>
        <p:xfrm>
          <a:off x="609600" y="3998913"/>
          <a:ext cx="10972800" cy="54324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4974" name="Document" r:id="rId7" imgW="11106616" imgH="5508686" progId="Word.Document.12">
                  <p:embed/>
                </p:oleObj>
              </mc:Choice>
              <mc:Fallback>
                <p:oleObj name="Document" r:id="rId7" imgW="11106616" imgH="550868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BD6A6BBE-FA99-47F4-883A-D9CDE5EAAFA1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609600" y="3998913"/>
                        <a:ext cx="10972800" cy="54324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925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209D8DA-3BB6-4DEB-9717-F9D1454C404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6.1.2  </a:t>
            </a:r>
            <a:r>
              <a:rPr lang="zh-CN" altLang="en-US" dirty="0"/>
              <a:t>图的矩阵表示</a:t>
            </a:r>
          </a:p>
        </p:txBody>
      </p:sp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074ED04D-869C-40C4-8BBB-47443E6FB13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6549912"/>
              </p:ext>
            </p:extLst>
          </p:nvPr>
        </p:nvGraphicFramePr>
        <p:xfrm>
          <a:off x="646113" y="1631950"/>
          <a:ext cx="11025187" cy="4625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283" name="Document" r:id="rId3" imgW="11157352" imgH="4704014" progId="Word.Document.12">
                  <p:embed/>
                </p:oleObj>
              </mc:Choice>
              <mc:Fallback>
                <p:oleObj name="Document" r:id="rId3" imgW="11157352" imgH="4704014" progId="Word.Document.12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074ED04D-869C-40C4-8BBB-47443E6FB13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6113" y="1631950"/>
                        <a:ext cx="11025187" cy="4625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9661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EE08A58-E3C8-4B09-A914-AED3F6FBD522}"/>
              </a:ext>
            </a:extLst>
          </p:cNvPr>
          <p:cNvSpPr/>
          <p:nvPr/>
        </p:nvSpPr>
        <p:spPr>
          <a:xfrm>
            <a:off x="5697415" y="482322"/>
            <a:ext cx="6272684" cy="6039058"/>
          </a:xfrm>
          <a:prstGeom prst="rect">
            <a:avLst/>
          </a:prstGeom>
          <a:solidFill>
            <a:srgbClr val="1D8DFF">
              <a:alpha val="60000"/>
            </a:srgbClr>
          </a:solidFill>
          <a:ln>
            <a:noFill/>
          </a:ln>
          <a:effectLst>
            <a:outerShdw blurRad="381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86E508A-B811-4E51-997F-FAB687B3108E}"/>
              </a:ext>
            </a:extLst>
          </p:cNvPr>
          <p:cNvCxnSpPr>
            <a:cxnSpLocks/>
          </p:cNvCxnSpPr>
          <p:nvPr/>
        </p:nvCxnSpPr>
        <p:spPr>
          <a:xfrm>
            <a:off x="6923315" y="1507252"/>
            <a:ext cx="414143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236C35E4-E8F5-4EDA-8DA3-FE58B3B34613}"/>
              </a:ext>
            </a:extLst>
          </p:cNvPr>
          <p:cNvSpPr txBox="1"/>
          <p:nvPr/>
        </p:nvSpPr>
        <p:spPr>
          <a:xfrm>
            <a:off x="6388860" y="559892"/>
            <a:ext cx="4889793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目录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DAB999-60B9-4DD1-A96C-21CEA8EE61DE}"/>
              </a:ext>
            </a:extLst>
          </p:cNvPr>
          <p:cNvSpPr txBox="1"/>
          <p:nvPr/>
        </p:nvSpPr>
        <p:spPr>
          <a:xfrm>
            <a:off x="6199439" y="2639090"/>
            <a:ext cx="5565213" cy="732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6.2 </a:t>
            </a:r>
            <a:r>
              <a:rPr lang="en-US" altLang="zh-CN" sz="3800" b="1" dirty="0" err="1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NetworkX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简介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22206C7-6925-4150-9A27-00DA1484E75D}"/>
              </a:ext>
            </a:extLst>
          </p:cNvPr>
          <p:cNvSpPr txBox="1"/>
          <p:nvPr/>
        </p:nvSpPr>
        <p:spPr>
          <a:xfrm>
            <a:off x="6199439" y="1862388"/>
            <a:ext cx="6926899" cy="734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6.1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图与网络的基础理论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C1BC934-2832-4982-9640-E6FDB11E4752}"/>
              </a:ext>
            </a:extLst>
          </p:cNvPr>
          <p:cNvSpPr txBox="1"/>
          <p:nvPr/>
        </p:nvSpPr>
        <p:spPr>
          <a:xfrm>
            <a:off x="6211425" y="3355358"/>
            <a:ext cx="5565213" cy="732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6.3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最短路算法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FAABA95-0C53-4438-A6B3-447DE76AAA52}"/>
              </a:ext>
            </a:extLst>
          </p:cNvPr>
          <p:cNvSpPr txBox="1"/>
          <p:nvPr/>
        </p:nvSpPr>
        <p:spPr>
          <a:xfrm>
            <a:off x="6223411" y="3977014"/>
            <a:ext cx="5565213" cy="732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6.4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最小生成树</a:t>
            </a:r>
          </a:p>
        </p:txBody>
      </p:sp>
    </p:spTree>
    <p:extLst>
      <p:ext uri="{BB962C8B-B14F-4D97-AF65-F5344CB8AC3E}">
        <p14:creationId xmlns:p14="http://schemas.microsoft.com/office/powerpoint/2010/main" val="2834613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100"/>
                            </p:stCondLst>
                            <p:childTnLst>
                              <p:par>
                                <p:cTn id="24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7" grpId="0"/>
      <p:bldP spid="8" grpId="0"/>
      <p:bldP spid="12" grpId="0"/>
      <p:bldP spid="9" grpId="0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091133-46A3-4BE1-A4C6-DC5E295B3F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关联矩阵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D168085-05B2-4601-BD60-4A726D753A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2817798"/>
              </p:ext>
            </p:extLst>
          </p:nvPr>
        </p:nvGraphicFramePr>
        <p:xfrm>
          <a:off x="727969" y="1537711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0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D168085-05B2-4601-BD60-4A726D753A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7969" y="1537711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9849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091133-46A3-4BE1-A4C6-DC5E295B3F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/>
              <a:t>邻接矩阵</a:t>
            </a:r>
            <a:endParaRPr lang="zh-CN" altLang="en-US" dirty="0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D168085-05B2-4601-BD60-4A726D753A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46163797"/>
              </p:ext>
            </p:extLst>
          </p:nvPr>
        </p:nvGraphicFramePr>
        <p:xfrm>
          <a:off x="437173" y="1462087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5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D168085-05B2-4601-BD60-4A726D753A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7173" y="1462087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9994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5503620"/>
              </p:ext>
            </p:extLst>
          </p:nvPr>
        </p:nvGraphicFramePr>
        <p:xfrm>
          <a:off x="609600" y="969476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596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969476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33863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8891149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00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74979DFD-AA63-419D-8E54-1E7BE027AA0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38756401"/>
              </p:ext>
            </p:extLst>
          </p:nvPr>
        </p:nvGraphicFramePr>
        <p:xfrm>
          <a:off x="717550" y="2264874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007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7550" y="2264874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0372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8440533"/>
              </p:ext>
            </p:extLst>
          </p:nvPr>
        </p:nvGraphicFramePr>
        <p:xfrm>
          <a:off x="717550" y="1039813"/>
          <a:ext cx="10972800" cy="57737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8016" name="Document" r:id="rId3" imgW="11106616" imgH="5860190" progId="Word.Document.12">
                  <p:embed/>
                </p:oleObj>
              </mc:Choice>
              <mc:Fallback>
                <p:oleObj name="Document" r:id="rId3" imgW="11106616" imgH="5860190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7737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04743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0708860"/>
              </p:ext>
            </p:extLst>
          </p:nvPr>
        </p:nvGraphicFramePr>
        <p:xfrm>
          <a:off x="717550" y="1039813"/>
          <a:ext cx="10972800" cy="609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904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609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5802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220637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0064" name="Document" r:id="rId3" imgW="11106616" imgH="5696515" progId="Word.Document.12">
                  <p:embed/>
                </p:oleObj>
              </mc:Choice>
              <mc:Fallback>
                <p:oleObj name="Document" r:id="rId3" imgW="11106616" imgH="5696515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002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6.2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788935" y="4617348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NetworkX</a:t>
            </a:r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简介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9514450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9761235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13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1748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073676-AC74-4844-BE0E-F013700F7D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图的生成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8B390446-6294-4062-820D-DAAEFB53C1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92829779"/>
              </p:ext>
            </p:extLst>
          </p:nvPr>
        </p:nvGraphicFramePr>
        <p:xfrm>
          <a:off x="609600" y="1644894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609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1644894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1829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F62CFEB-8BBE-45B8-9ED3-3F34C50F3F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/>
              <a:t>        </a:t>
            </a:r>
            <a:r>
              <a:rPr lang="zh-CN" altLang="zh-CN" b="1" dirty="0"/>
              <a:t>图论是近三十年来发展非常活跃的一个数学分支。大量的最优化问题都可以抽象成网络模型结构来加以解释、描述和求解。它在建模时，具有直观、易理解、适应性强等特点，已广泛应用于管理科学、物理学、化学、计算机科学、信息论、控制论、社会科学（心理学、教育学等）以及军事科学等领域。一些实际网络，如运输网、电话网、电力网、计算机局域网等，都可以用图的理论加以描述和分析，并借助于计算机算法直接求解。这一理论与线性规划、整数规划等优化理论和方法相互渗透，促进了图论方法在实际问题建模中的应用。</a:t>
            </a:r>
          </a:p>
          <a:p>
            <a:pPr algn="just"/>
            <a:endParaRPr lang="zh-CN" altLang="zh-CN" b="1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86547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11715190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27A1D0E4-04C8-49C6-8258-5A571BD9BFE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613335"/>
              </p:ext>
            </p:extLst>
          </p:nvPr>
        </p:nvGraphicFramePr>
        <p:xfrm>
          <a:off x="324827" y="373856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9488" name="Document" r:id="rId5" imgW="11106616" imgH="5484892" progId="Word.Document.12">
                  <p:embed/>
                </p:oleObj>
              </mc:Choice>
              <mc:Fallback>
                <p:oleObj name="Document" r:id="rId5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24827" y="373856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68518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83F6A04-C6DE-4C16-BCA6-1F85265E4D9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ex6_3.py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networkx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nx.cubical_graph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生成一个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3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正则图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        # 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激活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号子窗口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nx.draw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with_labels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 = ['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v'+str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range(1,9)]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dict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(zip(range(8), s))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构造顶点标注的字符字典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nx.draw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G,pos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nx.circular_layout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(G), labels=s,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node_color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='y',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node_shape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='s',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edge_color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='b')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069346771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7309146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4158" name="Document" r:id="rId3" imgW="11106616" imgH="5575021" progId="Word.Document.12">
                  <p:embed/>
                </p:oleObj>
              </mc:Choice>
              <mc:Fallback>
                <p:oleObj name="Document" r:id="rId3" imgW="11106616" imgH="557502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87670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737554"/>
              </p:ext>
            </p:extLst>
          </p:nvPr>
        </p:nvGraphicFramePr>
        <p:xfrm>
          <a:off x="717550" y="1039813"/>
          <a:ext cx="10972800" cy="541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5182" name="Document" r:id="rId3" imgW="11106616" imgH="5492103" progId="Word.Document.12">
                  <p:embed/>
                </p:oleObj>
              </mc:Choice>
              <mc:Fallback>
                <p:oleObj name="Document" r:id="rId3" imgW="11106616" imgH="549210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414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3696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928295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620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81436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073676-AC74-4844-BE0E-F013700F7D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数据存储结构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8B390446-6294-4062-820D-DAAEFB53C1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9317520"/>
              </p:ext>
            </p:extLst>
          </p:nvPr>
        </p:nvGraphicFramePr>
        <p:xfrm>
          <a:off x="538163" y="1201738"/>
          <a:ext cx="10972800" cy="539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712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8B390446-6294-4062-820D-DAAEFB53C1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201738"/>
                        <a:ext cx="10972800" cy="539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07711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2771148"/>
              </p:ext>
            </p:extLst>
          </p:nvPr>
        </p:nvGraphicFramePr>
        <p:xfrm>
          <a:off x="0" y="899136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723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899136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2AA90BF-6163-4575-8FB1-A408CF6DBF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7496" y="1605573"/>
            <a:ext cx="11236325" cy="5446713"/>
          </a:xfrm>
        </p:spPr>
        <p:txBody>
          <a:bodyPr/>
          <a:lstStyle/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ex6_4.py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networkx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nx.Graph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G.add_node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(1) 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添加编号为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的一个顶点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G.add_nodes_from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(['A', 'B'])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从列表中添加多个顶点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G.add_edge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('A', 'B')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添加顶点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之间的一条边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G.add_edge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 2, weight=0.5)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添加顶点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和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之间权重为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0.5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的一条边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 = [('A','B',0.3),('B','C',0.9),('A','C',0.5),('C','D',1.2)]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G.add_weighted_edges_from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(e)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从列表中添加多条赋权边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G.adj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 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显示图的邻接表的字典数据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print(list(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G.adjacency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()))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显示图的邻接表的列表数据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310491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9405566"/>
              </p:ext>
            </p:extLst>
          </p:nvPr>
        </p:nvGraphicFramePr>
        <p:xfrm>
          <a:off x="0" y="896938"/>
          <a:ext cx="10972800" cy="541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8254" name="Document" r:id="rId3" imgW="11106616" imgH="5492824" progId="Word.Document.12">
                  <p:embed/>
                </p:oleObj>
              </mc:Choice>
              <mc:Fallback>
                <p:oleObj name="Document" r:id="rId3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896938"/>
                        <a:ext cx="10972800" cy="5414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2AA90BF-6163-4575-8FB1-A408CF6DBFB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77496" y="1605573"/>
            <a:ext cx="11236325" cy="5446713"/>
          </a:xfrm>
        </p:spPr>
        <p:txBody>
          <a:bodyPr/>
          <a:lstStyle/>
          <a:p>
            <a:r>
              <a:rPr lang="en-US" altLang="zh-CN" sz="2000" b="1" dirty="0"/>
              <a:t>#</a:t>
            </a:r>
            <a:r>
              <a:rPr lang="zh-CN" altLang="zh-CN" sz="2000" b="1" dirty="0"/>
              <a:t>程序文件</a:t>
            </a:r>
            <a:r>
              <a:rPr lang="en-US" altLang="zh-CN" sz="2000" b="1" dirty="0"/>
              <a:t>ex6_5.py</a:t>
            </a:r>
            <a:endParaRPr lang="zh-CN" altLang="zh-CN" sz="2000" dirty="0"/>
          </a:p>
          <a:p>
            <a:r>
              <a:rPr lang="en-US" altLang="zh-CN" sz="2000" b="1" dirty="0"/>
              <a:t>import </a:t>
            </a:r>
            <a:r>
              <a:rPr lang="en-US" altLang="zh-CN" sz="2000" b="1" dirty="0" err="1"/>
              <a:t>networkx</a:t>
            </a:r>
            <a:r>
              <a:rPr lang="en-US" altLang="zh-CN" sz="2000" b="1" dirty="0"/>
              <a:t> as </a:t>
            </a:r>
            <a:r>
              <a:rPr lang="en-US" altLang="zh-CN" sz="2000" b="1" dirty="0" err="1"/>
              <a:t>nx</a:t>
            </a:r>
            <a:endParaRPr lang="zh-CN" altLang="zh-CN" sz="2000" dirty="0"/>
          </a:p>
          <a:p>
            <a:r>
              <a:rPr lang="en-US" altLang="zh-CN" sz="2000" b="1" dirty="0"/>
              <a:t>import </a:t>
            </a:r>
            <a:r>
              <a:rPr lang="en-US" altLang="zh-CN" sz="2000" b="1" dirty="0" err="1"/>
              <a:t>pylab</a:t>
            </a:r>
            <a:r>
              <a:rPr lang="en-US" altLang="zh-CN" sz="2000" b="1" dirty="0"/>
              <a:t> as </a:t>
            </a:r>
            <a:r>
              <a:rPr lang="en-US" altLang="zh-CN" sz="2000" b="1" dirty="0" err="1"/>
              <a:t>plt</a:t>
            </a:r>
            <a:endParaRPr lang="zh-CN" altLang="zh-CN" sz="2000" dirty="0"/>
          </a:p>
          <a:p>
            <a:r>
              <a:rPr lang="en-US" altLang="zh-CN" sz="2000" b="1" dirty="0"/>
              <a:t> </a:t>
            </a:r>
            <a:endParaRPr lang="zh-CN" altLang="zh-CN" sz="2000" dirty="0"/>
          </a:p>
          <a:p>
            <a:r>
              <a:rPr lang="en-US" altLang="zh-CN" sz="2000" b="1" dirty="0"/>
              <a:t>G=</a:t>
            </a:r>
            <a:r>
              <a:rPr lang="en-US" altLang="zh-CN" sz="2000" b="1" dirty="0" err="1"/>
              <a:t>nx.DiGraph</a:t>
            </a:r>
            <a:r>
              <a:rPr lang="en-US" altLang="zh-CN" sz="2000" b="1" dirty="0"/>
              <a:t>()</a:t>
            </a:r>
            <a:endParaRPr lang="zh-CN" altLang="zh-CN" sz="2000" dirty="0"/>
          </a:p>
          <a:p>
            <a:r>
              <a:rPr lang="en-US" altLang="zh-CN" sz="2000" b="1" dirty="0"/>
              <a:t>List=[(1,2),(1,3),(2,3),(3,2),(3,5),(4,2),(4,6),</a:t>
            </a:r>
            <a:endParaRPr lang="zh-CN" altLang="zh-CN" sz="2000" dirty="0"/>
          </a:p>
          <a:p>
            <a:r>
              <a:rPr lang="en-US" altLang="zh-CN" sz="2000" b="1" dirty="0"/>
              <a:t>      (5,2),(5,4),(6,5)]</a:t>
            </a:r>
            <a:endParaRPr lang="zh-CN" altLang="zh-CN" sz="2000" dirty="0"/>
          </a:p>
          <a:p>
            <a:r>
              <a:rPr lang="en-US" altLang="zh-CN" sz="2000" b="1" dirty="0" err="1"/>
              <a:t>G.add_nodes_from</a:t>
            </a:r>
            <a:r>
              <a:rPr lang="en-US" altLang="zh-CN" sz="2000" b="1" dirty="0"/>
              <a:t>(range(1,7))</a:t>
            </a:r>
            <a:endParaRPr lang="zh-CN" altLang="zh-CN" sz="2000" dirty="0"/>
          </a:p>
          <a:p>
            <a:r>
              <a:rPr lang="en-US" altLang="zh-CN" sz="2000" b="1" dirty="0" err="1"/>
              <a:t>G.add_edges_from</a:t>
            </a:r>
            <a:r>
              <a:rPr lang="en-US" altLang="zh-CN" sz="2000" b="1" dirty="0"/>
              <a:t>(List)</a:t>
            </a:r>
            <a:endParaRPr lang="zh-CN" altLang="zh-CN" sz="2000" dirty="0"/>
          </a:p>
          <a:p>
            <a:r>
              <a:rPr lang="en-US" altLang="zh-CN" sz="2000" b="1" dirty="0" err="1"/>
              <a:t>plt.rc</a:t>
            </a:r>
            <a:r>
              <a:rPr lang="en-US" altLang="zh-CN" sz="2000" b="1" dirty="0"/>
              <a:t>('</a:t>
            </a:r>
            <a:r>
              <a:rPr lang="en-US" altLang="zh-CN" sz="2000" b="1" dirty="0" err="1"/>
              <a:t>font',size</a:t>
            </a:r>
            <a:r>
              <a:rPr lang="en-US" altLang="zh-CN" sz="2000" b="1" dirty="0"/>
              <a:t>=16)</a:t>
            </a:r>
            <a:endParaRPr lang="zh-CN" altLang="zh-CN" sz="2000" dirty="0"/>
          </a:p>
          <a:p>
            <a:r>
              <a:rPr lang="en-US" altLang="zh-CN" sz="2000" b="1" dirty="0"/>
              <a:t>pos=</a:t>
            </a:r>
            <a:r>
              <a:rPr lang="en-US" altLang="zh-CN" sz="2000" b="1" dirty="0" err="1"/>
              <a:t>nx.shell_layout</a:t>
            </a:r>
            <a:r>
              <a:rPr lang="en-US" altLang="zh-CN" sz="2000" b="1" dirty="0"/>
              <a:t>(G) </a:t>
            </a:r>
            <a:endParaRPr lang="zh-CN" altLang="zh-CN" sz="2000" dirty="0"/>
          </a:p>
          <a:p>
            <a:r>
              <a:rPr lang="en-US" altLang="zh-CN" sz="2000" b="1" dirty="0" err="1"/>
              <a:t>nx.draw</a:t>
            </a:r>
            <a:r>
              <a:rPr lang="en-US" altLang="zh-CN" sz="2000" b="1" dirty="0"/>
              <a:t>(</a:t>
            </a:r>
            <a:r>
              <a:rPr lang="en-US" altLang="zh-CN" sz="2000" b="1" dirty="0" err="1"/>
              <a:t>G,pos,with_labels</a:t>
            </a:r>
            <a:r>
              <a:rPr lang="en-US" altLang="zh-CN" sz="2000" b="1" dirty="0"/>
              <a:t>=True, </a:t>
            </a:r>
            <a:r>
              <a:rPr lang="en-US" altLang="zh-CN" sz="2000" b="1" dirty="0" err="1"/>
              <a:t>font_weight</a:t>
            </a:r>
            <a:r>
              <a:rPr lang="en-US" altLang="zh-CN" sz="2000" b="1" dirty="0"/>
              <a:t>='bold', </a:t>
            </a:r>
            <a:r>
              <a:rPr lang="en-US" altLang="zh-CN" sz="2000" b="1" dirty="0" err="1"/>
              <a:t>node_color</a:t>
            </a:r>
            <a:r>
              <a:rPr lang="en-US" altLang="zh-CN" sz="2000" b="1" dirty="0"/>
              <a:t>='y')</a:t>
            </a:r>
            <a:endParaRPr lang="zh-CN" altLang="zh-CN" sz="2000" dirty="0"/>
          </a:p>
          <a:p>
            <a:r>
              <a:rPr lang="en-US" altLang="zh-CN" sz="2000" b="1" dirty="0"/>
              <a:t>W = </a:t>
            </a:r>
            <a:r>
              <a:rPr lang="en-US" altLang="zh-CN" sz="2000" b="1" dirty="0" err="1"/>
              <a:t>nx.to_numpy_matrix</a:t>
            </a:r>
            <a:r>
              <a:rPr lang="en-US" altLang="zh-CN" sz="2000" b="1" dirty="0"/>
              <a:t>(G)   #</a:t>
            </a:r>
            <a:r>
              <a:rPr lang="zh-CN" altLang="zh-CN" sz="2000" b="1" dirty="0"/>
              <a:t>从图</a:t>
            </a:r>
            <a:r>
              <a:rPr lang="en-US" altLang="zh-CN" sz="2000" b="1" dirty="0"/>
              <a:t>G</a:t>
            </a:r>
            <a:r>
              <a:rPr lang="zh-CN" altLang="zh-CN" sz="2000" b="1" dirty="0"/>
              <a:t>导出邻接矩阵</a:t>
            </a:r>
            <a:endParaRPr lang="zh-CN" altLang="zh-CN" sz="2000" dirty="0"/>
          </a:p>
          <a:p>
            <a:r>
              <a:rPr lang="en-US" altLang="zh-CN" sz="2000" b="1" dirty="0"/>
              <a:t>print(W); </a:t>
            </a:r>
            <a:r>
              <a:rPr lang="en-US" altLang="zh-CN" sz="2000" b="1" dirty="0" err="1"/>
              <a:t>plt.show</a:t>
            </a:r>
            <a:r>
              <a:rPr lang="en-US" altLang="zh-CN" sz="2000" b="1" dirty="0"/>
              <a:t>()</a:t>
            </a:r>
            <a:endParaRPr lang="zh-CN" altLang="zh-CN" sz="2000" dirty="0"/>
          </a:p>
        </p:txBody>
      </p:sp>
    </p:spTree>
    <p:extLst>
      <p:ext uri="{BB962C8B-B14F-4D97-AF65-F5344CB8AC3E}">
        <p14:creationId xmlns:p14="http://schemas.microsoft.com/office/powerpoint/2010/main" val="3826340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6623474"/>
              </p:ext>
            </p:extLst>
          </p:nvPr>
        </p:nvGraphicFramePr>
        <p:xfrm>
          <a:off x="717550" y="1039813"/>
          <a:ext cx="10972800" cy="5522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9278" name="Document" r:id="rId3" imgW="11106616" imgH="5611434" progId="Word.Document.12">
                  <p:embed/>
                </p:oleObj>
              </mc:Choice>
              <mc:Fallback>
                <p:oleObj name="Document" r:id="rId3" imgW="11106616" imgH="561143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522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35188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073676-AC74-4844-BE0E-F013700F7D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 图数据的导出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8B390446-6294-4062-820D-DAAEFB53C1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39446172"/>
              </p:ext>
            </p:extLst>
          </p:nvPr>
        </p:nvGraphicFramePr>
        <p:xfrm>
          <a:off x="355950" y="1676522"/>
          <a:ext cx="10972800" cy="539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8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8B390446-6294-4062-820D-DAAEFB53C1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5950" y="1676522"/>
                        <a:ext cx="10972800" cy="539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2C61992E-3A58-4C60-A4B1-95A6B9CD826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22535304"/>
              </p:ext>
            </p:extLst>
          </p:nvPr>
        </p:nvGraphicFramePr>
        <p:xfrm>
          <a:off x="358775" y="3765550"/>
          <a:ext cx="10972800" cy="541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9183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8B390446-6294-4062-820D-DAAEFB53C1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8775" y="3765550"/>
                        <a:ext cx="10972800" cy="541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78773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6.1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4208090" y="4645628"/>
            <a:ext cx="3899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"/>
              </a:rPr>
              <a:t>图与网络的基础理论</a:t>
            </a:r>
          </a:p>
        </p:txBody>
      </p:sp>
    </p:spTree>
    <p:extLst>
      <p:ext uri="{BB962C8B-B14F-4D97-AF65-F5344CB8AC3E}">
        <p14:creationId xmlns:p14="http://schemas.microsoft.com/office/powerpoint/2010/main" val="23049674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D573A25-7E7A-454C-B02E-01453FEB80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9586" y="705643"/>
            <a:ext cx="11236325" cy="6855742"/>
          </a:xfrm>
        </p:spPr>
        <p:txBody>
          <a:bodyPr/>
          <a:lstStyle/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ex6_6.py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networkx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G=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nx.Graph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List=[(1, 3, 10), (1, 4, 60), (2, 3, 5),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(2, 4, 20), (3, 4, 1)]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G.add_nodes_from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(range(1,5))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G.add_weighted_edges_from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(List)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W1 =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nx.to_numpy_matrix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(G)   #</a:t>
            </a:r>
            <a:r>
              <a:rPr lang="zh-CN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从图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</a:t>
            </a:r>
            <a:r>
              <a:rPr lang="zh-CN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导出权重邻接矩阵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W2 =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nx.get_edge_attributes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 'weight')  #</a:t>
            </a:r>
            <a:r>
              <a:rPr lang="zh-CN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导出赋权边的字典数据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pos=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nx.spring_layout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(G) 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nx.draw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G,pos,with_labels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=True,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font_weight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='bold')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nx.draw_networkx_edge_labels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G,pos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font_size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=13,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edge_labels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=W2)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邻接矩阵为：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\n', W1); print('</a:t>
            </a:r>
            <a:r>
              <a:rPr lang="zh-CN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邻接表字典为：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\n',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G.adj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邻接表列表为：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\n', list(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G.adjacency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()))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列表字典为：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\n',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nx.to_dict_of_lists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(G))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np.savetxt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('data6_6.txt', W1, </a:t>
            </a:r>
            <a:r>
              <a:rPr lang="en-US" altLang="zh-CN" sz="17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fmt</a:t>
            </a:r>
            <a:r>
              <a:rPr lang="en-US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='%d')  #</a:t>
            </a:r>
            <a:r>
              <a:rPr lang="zh-CN" altLang="zh-CN" sz="17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邻接矩阵保存到文本文件</a:t>
            </a:r>
            <a:endParaRPr lang="zh-CN" altLang="zh-CN" sz="17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7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17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1700" dirty="0"/>
          </a:p>
        </p:txBody>
      </p:sp>
    </p:spTree>
    <p:extLst>
      <p:ext uri="{BB962C8B-B14F-4D97-AF65-F5344CB8AC3E}">
        <p14:creationId xmlns:p14="http://schemas.microsoft.com/office/powerpoint/2010/main" val="185309446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07073676-AC74-4844-BE0E-F013700F7D2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en-US" dirty="0"/>
              <a:t> 算法</a:t>
            </a:r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8B390446-6294-4062-820D-DAAEFB53C11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9794099"/>
              </p:ext>
            </p:extLst>
          </p:nvPr>
        </p:nvGraphicFramePr>
        <p:xfrm>
          <a:off x="538163" y="1201738"/>
          <a:ext cx="10972800" cy="539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21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8B390446-6294-4062-820D-DAAEFB53C11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201738"/>
                        <a:ext cx="10972800" cy="539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08032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6.3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788935" y="4617348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最短路算法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15049428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5A6FC1F8-EC00-4C47-BC25-5B0F20C228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47987969"/>
              </p:ext>
            </p:extLst>
          </p:nvPr>
        </p:nvGraphicFramePr>
        <p:xfrm>
          <a:off x="717550" y="1093788"/>
          <a:ext cx="10972800" cy="539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7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93788"/>
                        <a:ext cx="10972800" cy="539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933DF6A9-0EFC-47F0-A292-EC3260249D0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5606382"/>
              </p:ext>
            </p:extLst>
          </p:nvPr>
        </p:nvGraphicFramePr>
        <p:xfrm>
          <a:off x="771525" y="3800475"/>
          <a:ext cx="10972800" cy="54149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78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5A6FC1F8-EC00-4C47-BC25-5B0F20C228F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71525" y="3800475"/>
                        <a:ext cx="10972800" cy="54149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431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181620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312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5A550101-AF0C-40D2-B7EF-6CB684B5E55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1304428"/>
              </p:ext>
            </p:extLst>
          </p:nvPr>
        </p:nvGraphicFramePr>
        <p:xfrm>
          <a:off x="717550" y="3621087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0313" name="Document" r:id="rId5" imgW="11106616" imgH="5211261" progId="Word.Document.12">
                  <p:embed/>
                </p:oleObj>
              </mc:Choice>
              <mc:Fallback>
                <p:oleObj name="Document" r:id="rId5" imgW="11106616" imgH="521126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7550" y="3621087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47282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82891099"/>
              </p:ext>
            </p:extLst>
          </p:nvPr>
        </p:nvGraphicFramePr>
        <p:xfrm>
          <a:off x="412750" y="1631950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2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12750" y="1631950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376F20B-8110-4450-B499-C93813258C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6.3.1 </a:t>
            </a:r>
            <a:r>
              <a:rPr lang="zh-CN" altLang="en-US" dirty="0"/>
              <a:t>固定起点的最短路</a:t>
            </a:r>
          </a:p>
        </p:txBody>
      </p:sp>
    </p:spTree>
    <p:extLst>
      <p:ext uri="{BB962C8B-B14F-4D97-AF65-F5344CB8AC3E}">
        <p14:creationId xmlns:p14="http://schemas.microsoft.com/office/powerpoint/2010/main" val="3455896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0225037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1325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16410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67510878"/>
              </p:ext>
            </p:extLst>
          </p:nvPr>
        </p:nvGraphicFramePr>
        <p:xfrm>
          <a:off x="717550" y="1057275"/>
          <a:ext cx="11098213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359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1098213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2B75EEEA-DEEC-4EB3-8F47-478059FC6DE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6970292"/>
              </p:ext>
            </p:extLst>
          </p:nvPr>
        </p:nvGraphicFramePr>
        <p:xfrm>
          <a:off x="717550" y="3244850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2360" name="Document" r:id="rId5" imgW="11106616" imgH="5211261" progId="Word.Document.12">
                  <p:embed/>
                </p:oleObj>
              </mc:Choice>
              <mc:Fallback>
                <p:oleObj name="Document" r:id="rId5" imgW="11106616" imgH="521126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7550" y="3244850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83602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9838265"/>
              </p:ext>
            </p:extLst>
          </p:nvPr>
        </p:nvGraphicFramePr>
        <p:xfrm>
          <a:off x="609600" y="993775"/>
          <a:ext cx="10972800" cy="58642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3373" name="Document" r:id="rId3" imgW="11106616" imgH="5952121" progId="Word.Document.12">
                  <p:embed/>
                </p:oleObj>
              </mc:Choice>
              <mc:Fallback>
                <p:oleObj name="Document" r:id="rId3" imgW="11106616" imgH="595212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993775"/>
                        <a:ext cx="10972800" cy="58642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9243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58866419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4397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85857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6.1.1 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图与网络的基本概念</a:t>
            </a:r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0534111"/>
              </p:ext>
            </p:extLst>
          </p:nvPr>
        </p:nvGraphicFramePr>
        <p:xfrm>
          <a:off x="646113" y="1631950"/>
          <a:ext cx="11025187" cy="4625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3" name="Document" r:id="rId3" imgW="11157352" imgH="4704014" progId="Word.Document.12">
                  <p:embed/>
                </p:oleObj>
              </mc:Choice>
              <mc:Fallback>
                <p:oleObj name="Document" r:id="rId3" imgW="11157352" imgH="470401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6113" y="1631950"/>
                        <a:ext cx="11025187" cy="4625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781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4976193"/>
              </p:ext>
            </p:extLst>
          </p:nvPr>
        </p:nvGraphicFramePr>
        <p:xfrm>
          <a:off x="735135" y="934182"/>
          <a:ext cx="10972800" cy="57197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5421" name="Document" r:id="rId3" imgW="11106616" imgH="5808996" progId="Word.Document.12">
                  <p:embed/>
                </p:oleObj>
              </mc:Choice>
              <mc:Fallback>
                <p:oleObj name="Document" r:id="rId3" imgW="11106616" imgH="580899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5135" y="934182"/>
                        <a:ext cx="10972800" cy="57197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1290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79589127"/>
              </p:ext>
            </p:extLst>
          </p:nvPr>
        </p:nvGraphicFramePr>
        <p:xfrm>
          <a:off x="717550" y="1057275"/>
          <a:ext cx="10972800" cy="595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445" name="Document" r:id="rId3" imgW="11106616" imgH="6032877" progId="Word.Document.12">
                  <p:embed/>
                </p:oleObj>
              </mc:Choice>
              <mc:Fallback>
                <p:oleObj name="Document" r:id="rId3" imgW="11106616" imgH="6032877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95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75154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12835990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469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34326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7841690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8493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44474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5468253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9517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2057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87520939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0541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308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1749E0D-C368-42BC-8E5A-72B5D335C6C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ex6_7.py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networkx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nx.DiGraph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List = [(1,2,6), (1,3,3), (1,4,1), (2,5,1), (3,2,2), (3,4,2), (4,6,10), (5,4,6),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(5,6,4), (5,7,3), (5,8,6), (6,5,10), (6,7,2), (7,8,4), (9,5,2), (9,8,3)]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G.add_nodes_from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(range(1,10))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G.add_weighted_edges_from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(List)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path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nx.dijkstra_path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 1, 8, weight='weight')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求最短路径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nx.dijkstra_path_length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 1, 8, weight='weight')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最短路径为：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path)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最小费用为：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d)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628253879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2573176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4290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099611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7684304"/>
              </p:ext>
            </p:extLst>
          </p:nvPr>
        </p:nvGraphicFramePr>
        <p:xfrm>
          <a:off x="538163" y="1631950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156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631950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376F20B-8110-4450-B499-C93813258C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6.3.2 </a:t>
            </a:r>
            <a:r>
              <a:rPr lang="zh-CN" altLang="en-US" dirty="0"/>
              <a:t>所有顶点对之间最短路的</a:t>
            </a:r>
            <a:r>
              <a:rPr lang="en-US" altLang="zh-CN" dirty="0"/>
              <a:t>Floyd</a:t>
            </a:r>
            <a:r>
              <a:rPr lang="zh-CN" altLang="en-US" dirty="0"/>
              <a:t>算法</a:t>
            </a:r>
          </a:p>
        </p:txBody>
      </p:sp>
    </p:spTree>
    <p:extLst>
      <p:ext uri="{BB962C8B-B14F-4D97-AF65-F5344CB8AC3E}">
        <p14:creationId xmlns:p14="http://schemas.microsoft.com/office/powerpoint/2010/main" val="4027622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2343988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2588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615071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9091133-46A3-4BE1-A4C6-DC5E295B3FD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无向图和有向图</a:t>
            </a:r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D168085-05B2-4601-BD60-4A726D753A9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0206572"/>
              </p:ext>
            </p:extLst>
          </p:nvPr>
        </p:nvGraphicFramePr>
        <p:xfrm>
          <a:off x="609600" y="1462087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D168085-05B2-4601-BD60-4A726D753A9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1462087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9082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7336150"/>
              </p:ext>
            </p:extLst>
          </p:nvPr>
        </p:nvGraphicFramePr>
        <p:xfrm>
          <a:off x="629627" y="758337"/>
          <a:ext cx="11277600" cy="64373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4875" name="Document" r:id="rId3" imgW="11417871" imgH="6540484" progId="Word.Document.12">
                  <p:embed/>
                </p:oleObj>
              </mc:Choice>
              <mc:Fallback>
                <p:oleObj name="Document" r:id="rId3" imgW="11417871" imgH="654048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29627" y="758337"/>
                        <a:ext cx="11277600" cy="64373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50018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3AE47D-825B-41B0-B4A1-DEF315A330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求距离矩阵的算法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D4015B27-26CC-4171-8AE9-1D8DCF3FFD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3872876"/>
              </p:ext>
            </p:extLst>
          </p:nvPr>
        </p:nvGraphicFramePr>
        <p:xfrm>
          <a:off x="538163" y="1524000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361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D4015B27-26CC-4171-8AE9-1D8DCF3FFD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524000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5927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39416599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5899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75514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3AE47D-825B-41B0-B4A1-DEF315A330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建立路径矩阵的算法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D4015B27-26CC-4171-8AE9-1D8DCF3FFD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7150624"/>
              </p:ext>
            </p:extLst>
          </p:nvPr>
        </p:nvGraphicFramePr>
        <p:xfrm>
          <a:off x="538163" y="1524000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838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D4015B27-26CC-4171-8AE9-1D8DCF3FFD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524000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7847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91150943"/>
              </p:ext>
            </p:extLst>
          </p:nvPr>
        </p:nvGraphicFramePr>
        <p:xfrm>
          <a:off x="717550" y="1057275"/>
          <a:ext cx="10972800" cy="52355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6923" name="Document" r:id="rId3" imgW="11106616" imgH="5312566" progId="Word.Document.12">
                  <p:embed/>
                </p:oleObj>
              </mc:Choice>
              <mc:Fallback>
                <p:oleObj name="Document" r:id="rId3" imgW="11106616" imgH="531256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2355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23289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43AE47D-825B-41B0-B4A1-DEF315A330F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zh-CN" dirty="0"/>
              <a:t>最短路的路径查找算法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D4015B27-26CC-4171-8AE9-1D8DCF3FFD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1709128"/>
              </p:ext>
            </p:extLst>
          </p:nvPr>
        </p:nvGraphicFramePr>
        <p:xfrm>
          <a:off x="735013" y="13811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043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D4015B27-26CC-4171-8AE9-1D8DCF3FFD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35013" y="13811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33428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36819873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45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735E7BF-DD9C-43B7-A8C7-1CE790599B1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25142231"/>
              </p:ext>
            </p:extLst>
          </p:nvPr>
        </p:nvGraphicFramePr>
        <p:xfrm>
          <a:off x="717550" y="5043122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4646" name="Document" r:id="rId5" imgW="11106616" imgH="5211261" progId="Word.Document.12">
                  <p:embed/>
                </p:oleObj>
              </mc:Choice>
              <mc:Fallback>
                <p:oleObj name="Document" r:id="rId5" imgW="11106616" imgH="521126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7550" y="5043122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14899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3193152"/>
              </p:ext>
            </p:extLst>
          </p:nvPr>
        </p:nvGraphicFramePr>
        <p:xfrm>
          <a:off x="717550" y="1057275"/>
          <a:ext cx="10972800" cy="5272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5660" name="Document" r:id="rId3" imgW="11106616" imgH="5356909" progId="Word.Document.12">
                  <p:embed/>
                </p:oleObj>
              </mc:Choice>
              <mc:Fallback>
                <p:oleObj name="Document" r:id="rId3" imgW="11106616" imgH="535690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272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962187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4057989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6684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4427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38515376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17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6277DA0-9237-45EA-9277-CAB8F507246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0576304"/>
              </p:ext>
            </p:extLst>
          </p:nvPr>
        </p:nvGraphicFramePr>
        <p:xfrm>
          <a:off x="717550" y="2493351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7718" name="Document" r:id="rId5" imgW="11106616" imgH="5211261" progId="Word.Document.12">
                  <p:embed/>
                </p:oleObj>
              </mc:Choice>
              <mc:Fallback>
                <p:oleObj name="Document" r:id="rId5" imgW="11106616" imgH="521126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7550" y="2493351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36364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17232224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675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281096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EE54C85-41B8-4F5A-91E9-4A0331A4447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831850"/>
            <a:ext cx="11236325" cy="5446713"/>
          </a:xfrm>
        </p:spPr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ex6_8.py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networkx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nx.Graph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List = [(1, 3, 10), (1, 4, 60), (2, 3, 5), (2, 4, 20), (3, 4, 1)]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G.add_nodes_from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(range(1,5))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G.add_weighted_edges_from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(List)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nx.floyd_warshall_numpy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最短距离矩阵为：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\n', d)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path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nx.shortest_path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 weight='weight', method='bellman-ford')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range(1,len(d)):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for j in range(i+1,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(d)+1):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   print('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顶点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{}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到顶点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{}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的最短路径为：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'.format(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i,j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), path[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i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][j])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79918611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42958019"/>
              </p:ext>
            </p:extLst>
          </p:nvPr>
        </p:nvGraphicFramePr>
        <p:xfrm>
          <a:off x="538163" y="1631950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7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631950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376F20B-8110-4450-B499-C93813258C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6.3.3 </a:t>
            </a:r>
            <a:r>
              <a:rPr lang="zh-CN" altLang="en-US" dirty="0"/>
              <a:t>最短路应用范例</a:t>
            </a:r>
          </a:p>
        </p:txBody>
      </p:sp>
    </p:spTree>
    <p:extLst>
      <p:ext uri="{BB962C8B-B14F-4D97-AF65-F5344CB8AC3E}">
        <p14:creationId xmlns:p14="http://schemas.microsoft.com/office/powerpoint/2010/main" val="1044569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601915"/>
              </p:ext>
            </p:extLst>
          </p:nvPr>
        </p:nvGraphicFramePr>
        <p:xfrm>
          <a:off x="717550" y="1057275"/>
          <a:ext cx="11133138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8732" name="Document" r:id="rId3" imgW="11262783" imgH="5203329" progId="Word.Document.12">
                  <p:embed/>
                </p:oleObj>
              </mc:Choice>
              <mc:Fallback>
                <p:oleObj name="Document" r:id="rId3" imgW="11262783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1133138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1134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4993187"/>
              </p:ext>
            </p:extLst>
          </p:nvPr>
        </p:nvGraphicFramePr>
        <p:xfrm>
          <a:off x="717550" y="1057275"/>
          <a:ext cx="10972800" cy="59531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59756" name="Document" r:id="rId3" imgW="11106616" imgH="6047298" progId="Word.Document.12">
                  <p:embed/>
                </p:oleObj>
              </mc:Choice>
              <mc:Fallback>
                <p:oleObj name="Document" r:id="rId3" imgW="11106616" imgH="6047298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9531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2098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30627937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0780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7116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31110637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1804" name="Document" r:id="rId3" imgW="11106616" imgH="5314368" progId="Word.Document.12">
                  <p:embed/>
                </p:oleObj>
              </mc:Choice>
              <mc:Fallback>
                <p:oleObj name="Document" r:id="rId3" imgW="11106616" imgH="5314368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5161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67A03DA-0891-4F06-85A1-283DCD5B8E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ex6_9.py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networkx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np.zeros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((6,6))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a[0,1:]=[15,20,27,37,54]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a[1,2:]=[15,20,27,37]; a[2,3:]=[16,21,28];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a[3,4:]=[16,21]; a[4,5]=17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nx.DiGraph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构造赋权有向图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顶点编号为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0,1,…,5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nx.shortest_path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(G,0,5,weight='weight')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nx.shortest_path_length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(G,0,5,weight='weight')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print('path=',p); print('d=',d)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63341488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67A03DA-0891-4F06-85A1-283DCD5B8E9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font',size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=16)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pos=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nx.shell_layout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设置布局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nx.get_edge_attributes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G,'weight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key=range(6); s=['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v'+str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(i+1) for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key]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dict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(zip(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key,s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))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构造用于顶点标注的字符字典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nx.draw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 pos,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font_weight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='bold', labels=s,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node_color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='r')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nx.draw_networkx_edge_labels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 pos,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edge_labels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=w)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path_edges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=list(zip(p, p[1:]))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nx.draw_networkx_edges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(G, pos,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edgelist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path_edges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   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edge_color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='r', width=3)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plt.savefig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('fig6_9.png', dpi=500);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24247354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47136287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2828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1675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16163972"/>
              </p:ext>
            </p:extLst>
          </p:nvPr>
        </p:nvGraphicFramePr>
        <p:xfrm>
          <a:off x="609600" y="692639"/>
          <a:ext cx="10972800" cy="58991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63852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692639"/>
                        <a:ext cx="10972800" cy="58991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5961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69812843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777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09781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6416587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7362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92408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0678879"/>
              </p:ext>
            </p:extLst>
          </p:nvPr>
        </p:nvGraphicFramePr>
        <p:xfrm>
          <a:off x="717550" y="1057275"/>
          <a:ext cx="11133138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9410" name="Document" r:id="rId3" imgW="11262783" imgH="5203329" progId="Word.Document.12">
                  <p:embed/>
                </p:oleObj>
              </mc:Choice>
              <mc:Fallback>
                <p:oleObj name="Document" r:id="rId3" imgW="11262783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1133138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7597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93ADA95-FEFE-450B-A90D-FFEC40BD57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ex6_10.py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networkx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L=[(1,2,20), (1,5,15), (2,3,20), (2,4,60), (2,5,25), (3,4,30), (3,5,18), (5,6,15)]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nx.Graph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G.add_nodes_from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(1,7))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G.add_weighted_edges_from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nx.floyd_warshall_numpy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(G)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(d)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转换为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array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数组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md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np.max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(d, axis=1)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逐行求最大值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mmd = min(md)       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求最小值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np.argmin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(md)+1  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求最小值的地址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print(d); print("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最小值为：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mmd)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最小值的地址为：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3794497"/>
      </p:ext>
    </p:extLst>
  </p:cSld>
  <p:clrMapOvr>
    <a:masterClrMapping/>
  </p:clrMapOvr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4901353"/>
              </p:ext>
            </p:extLst>
          </p:nvPr>
        </p:nvGraphicFramePr>
        <p:xfrm>
          <a:off x="538163" y="1631950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9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631950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376F20B-8110-4450-B499-C93813258C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6.3.4 </a:t>
            </a:r>
            <a:r>
              <a:rPr lang="zh-CN" altLang="en-US" dirty="0"/>
              <a:t>最短路应用范例</a:t>
            </a:r>
          </a:p>
        </p:txBody>
      </p:sp>
    </p:spTree>
    <p:extLst>
      <p:ext uri="{BB962C8B-B14F-4D97-AF65-F5344CB8AC3E}">
        <p14:creationId xmlns:p14="http://schemas.microsoft.com/office/powerpoint/2010/main" val="7295594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07826176"/>
              </p:ext>
            </p:extLst>
          </p:nvPr>
        </p:nvGraphicFramePr>
        <p:xfrm>
          <a:off x="717550" y="1057275"/>
          <a:ext cx="11098213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458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1098213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0253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8904323"/>
              </p:ext>
            </p:extLst>
          </p:nvPr>
        </p:nvGraphicFramePr>
        <p:xfrm>
          <a:off x="328246" y="755162"/>
          <a:ext cx="10972800" cy="6578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8" name="Document" r:id="rId3" imgW="11106616" imgH="6674235" progId="Word.Document.12">
                  <p:embed/>
                </p:oleObj>
              </mc:Choice>
              <mc:Fallback>
                <p:oleObj name="Document" r:id="rId3" imgW="11106616" imgH="6674235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28246" y="755162"/>
                        <a:ext cx="10972800" cy="6578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9FB245F4-B993-4BCB-B83D-2DBF7E5704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8689322"/>
              </p:ext>
            </p:extLst>
          </p:nvPr>
        </p:nvGraphicFramePr>
        <p:xfrm>
          <a:off x="717550" y="2798151"/>
          <a:ext cx="2509838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2489" name="Document" r:id="rId5" imgW="2514788" imgH="5188146" progId="Word.Document.12">
                  <p:embed/>
                </p:oleObj>
              </mc:Choice>
              <mc:Fallback>
                <p:oleObj name="Document" r:id="rId5" imgW="2514788" imgH="518814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7550" y="2798151"/>
                        <a:ext cx="2509838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976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9725083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4530" name="Document" r:id="rId3" imgW="11106616" imgH="5464703" progId="Word.Document.12">
                  <p:embed/>
                </p:oleObj>
              </mc:Choice>
              <mc:Fallback>
                <p:oleObj name="Document" r:id="rId3" imgW="11106616" imgH="546470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20752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03633919"/>
              </p:ext>
            </p:extLst>
          </p:nvPr>
        </p:nvGraphicFramePr>
        <p:xfrm>
          <a:off x="717550" y="1057275"/>
          <a:ext cx="10577513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07" name="Document" r:id="rId3" imgW="10458196" imgH="5082556" progId="Word.Document.12">
                  <p:embed/>
                </p:oleObj>
              </mc:Choice>
              <mc:Fallback>
                <p:oleObj name="Document" r:id="rId3" imgW="10458196" imgH="508255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577513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56587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0388410"/>
              </p:ext>
            </p:extLst>
          </p:nvPr>
        </p:nvGraphicFramePr>
        <p:xfrm>
          <a:off x="609600" y="740752"/>
          <a:ext cx="10972800" cy="6400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54" name="Document" r:id="rId3" imgW="11106616" imgH="6498664" progId="Word.Document.12">
                  <p:embed/>
                </p:oleObj>
              </mc:Choice>
              <mc:Fallback>
                <p:oleObj name="Document" r:id="rId3" imgW="11106616" imgH="649866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09600" y="740752"/>
                        <a:ext cx="10972800" cy="6400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8729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97149579"/>
              </p:ext>
            </p:extLst>
          </p:nvPr>
        </p:nvGraphicFramePr>
        <p:xfrm>
          <a:off x="717550" y="1057275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164" name="Document" r:id="rId3" imgW="11106616" imgH="5203329" progId="Word.Document.12">
                  <p:embed/>
                </p:oleObj>
              </mc:Choice>
              <mc:Fallback>
                <p:oleObj name="Document" r:id="rId3" imgW="11106616" imgH="520332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57275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54CC7DB7-9776-4D7E-857C-5988B6F6FFC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2513724"/>
              </p:ext>
            </p:extLst>
          </p:nvPr>
        </p:nvGraphicFramePr>
        <p:xfrm>
          <a:off x="852366" y="3429000"/>
          <a:ext cx="10972800" cy="512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77165" name="Document" r:id="rId5" imgW="11106616" imgH="5211261" progId="Word.Document.12">
                  <p:embed/>
                </p:oleObj>
              </mc:Choice>
              <mc:Fallback>
                <p:oleObj name="Document" r:id="rId5" imgW="11106616" imgH="521126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52366" y="3429000"/>
                        <a:ext cx="10972800" cy="512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816772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5828942"/>
              </p:ext>
            </p:extLst>
          </p:nvPr>
        </p:nvGraphicFramePr>
        <p:xfrm>
          <a:off x="717550" y="1039813"/>
          <a:ext cx="10972800" cy="5397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880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7550" y="1039813"/>
                        <a:ext cx="10972800" cy="53975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1407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50E7850-38D6-45C7-8DB0-4A778FE909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ex6_11.py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cvxpy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cp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L=[(1,2,18),(1,5,15),(2,3,20),(2,4,60),(2,5,12),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(3,4,30),(3,5,18),(4,6,10),(5,6,15)]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np.ones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((6,6))*100000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邻接矩阵初始化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(L)):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a[L[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][0]-1,L[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][1]-1]=L[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][2]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a[L[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][1]-1,L[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][0]-1]=L[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][2]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cp.Variable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((6,6), integer=True)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obj=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cp.Minimize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cp.sum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cp.multiply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(a, x)))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con=[sum(x[1,:])==1, sum(x[:,1])==0,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sum(x[:,3])==1, x&gt;=0, x&lt;=1]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57300977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50E7850-38D6-45C7-8DB0-4A778FE9095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set(range(6))-{1,3}: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con.append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(sum(x[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,:])==sum(x[:,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prob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cp.Problem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(obj, con)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prob.solve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(solver='GLPK_MI')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最优值为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:",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prob.value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最优解为：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\n",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x.value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i,j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np.nonzero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x.value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最短路径的起点：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i+1)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最短路径的终点：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j+1)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3138617517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6.4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788935" y="4617348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最小生成树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084482900"/>
      </p:ext>
    </p:extLst>
  </p:cSld>
  <p:clrMapOvr>
    <a:masterClrMapping/>
  </p:clrMapOvr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4535039"/>
              </p:ext>
            </p:extLst>
          </p:nvPr>
        </p:nvGraphicFramePr>
        <p:xfrm>
          <a:off x="538163" y="10763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657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25398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376F20B-8110-4450-B499-C93813258CC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6.4.1 </a:t>
            </a:r>
            <a:r>
              <a:rPr lang="zh-CN" altLang="en-US" dirty="0"/>
              <a:t>基本概念和算法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3847B8-D639-4B4B-BCF4-DA9E982C738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729917"/>
            <a:ext cx="5945188" cy="625475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基本概念</a:t>
            </a:r>
          </a:p>
        </p:txBody>
      </p:sp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B60BBEA8-C919-4D53-8388-E7CBFC774A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2903773"/>
              </p:ext>
            </p:extLst>
          </p:nvPr>
        </p:nvGraphicFramePr>
        <p:xfrm>
          <a:off x="721432" y="2355392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1432" y="2355392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对象 7">
            <a:extLst>
              <a:ext uri="{FF2B5EF4-FFF2-40B4-BE49-F238E27FC236}">
                <a16:creationId xmlns:a16="http://schemas.microsoft.com/office/drawing/2014/main" id="{BA39C4C2-D934-4DC3-95F1-7174C4F310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9915325"/>
              </p:ext>
            </p:extLst>
          </p:nvPr>
        </p:nvGraphicFramePr>
        <p:xfrm>
          <a:off x="262644" y="2980867"/>
          <a:ext cx="10972800" cy="5414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48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6" name="对象 5">
                        <a:extLst>
                          <a:ext uri="{FF2B5EF4-FFF2-40B4-BE49-F238E27FC236}">
                            <a16:creationId xmlns:a16="http://schemas.microsoft.com/office/drawing/2014/main" id="{B60BBEA8-C919-4D53-8388-E7CBFC774A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262644" y="2980867"/>
                        <a:ext cx="10972800" cy="5414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97398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047350"/>
              </p:ext>
            </p:extLst>
          </p:nvPr>
        </p:nvGraphicFramePr>
        <p:xfrm>
          <a:off x="538163" y="10763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227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71059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55731316"/>
              </p:ext>
            </p:extLst>
          </p:nvPr>
        </p:nvGraphicFramePr>
        <p:xfrm>
          <a:off x="538163" y="10763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30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B3399BF6-9090-4A9C-9761-171D68C2A36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7219496"/>
              </p:ext>
            </p:extLst>
          </p:nvPr>
        </p:nvGraphicFramePr>
        <p:xfrm>
          <a:off x="538163" y="2529986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3307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8163" y="2529986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03870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1404115"/>
              </p:ext>
            </p:extLst>
          </p:nvPr>
        </p:nvGraphicFramePr>
        <p:xfrm>
          <a:off x="538163" y="10763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3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D7007C00-1C1F-4610-9DD9-1EBCD35546E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370446"/>
              </p:ext>
            </p:extLst>
          </p:nvPr>
        </p:nvGraphicFramePr>
        <p:xfrm>
          <a:off x="538163" y="3774281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331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38163" y="3774281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2973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2686825"/>
              </p:ext>
            </p:extLst>
          </p:nvPr>
        </p:nvGraphicFramePr>
        <p:xfrm>
          <a:off x="538163" y="1076325"/>
          <a:ext cx="11295062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54" name="Document" r:id="rId3" imgW="11291930" imgH="5468669" progId="Word.Document.12">
                  <p:embed/>
                </p:oleObj>
              </mc:Choice>
              <mc:Fallback>
                <p:oleObj name="Document" r:id="rId3" imgW="11291930" imgH="546866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1295062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D8C5C7F1-8997-405A-8CB7-4559AEDCF9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58358268"/>
              </p:ext>
            </p:extLst>
          </p:nvPr>
        </p:nvGraphicFramePr>
        <p:xfrm>
          <a:off x="609600" y="2420938"/>
          <a:ext cx="11115675" cy="53959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5355" name="Document" r:id="rId5" imgW="11117051" imgH="5468669" progId="Word.Document.12">
                  <p:embed/>
                </p:oleObj>
              </mc:Choice>
              <mc:Fallback>
                <p:oleObj name="Document" r:id="rId5" imgW="11117051" imgH="546866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609600" y="2420938"/>
                        <a:ext cx="11115675" cy="53959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069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CA36ADA2-8091-49ED-97A1-D8140335D6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70110325"/>
              </p:ext>
            </p:extLst>
          </p:nvPr>
        </p:nvGraphicFramePr>
        <p:xfrm>
          <a:off x="538163" y="1076325"/>
          <a:ext cx="10972800" cy="53959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637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CA36ADA2-8091-49ED-97A1-D8140335D6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8163" y="1076325"/>
                        <a:ext cx="10972800" cy="53959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2137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1781</TotalTime>
  <Words>2719</Words>
  <Application>Microsoft Office PowerPoint</Application>
  <PresentationFormat>宽屏</PresentationFormat>
  <Paragraphs>239</Paragraphs>
  <Slides>116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116</vt:i4>
      </vt:variant>
    </vt:vector>
  </HeadingPairs>
  <TitlesOfParts>
    <vt:vector size="123" baseType="lpstr">
      <vt:lpstr>等线</vt:lpstr>
      <vt:lpstr>微软雅黑</vt:lpstr>
      <vt:lpstr>Arial</vt:lpstr>
      <vt:lpstr>Calibri</vt:lpstr>
      <vt:lpstr>Times New Roman</vt:lpstr>
      <vt:lpstr>Office 主题</vt:lpstr>
      <vt:lpstr>Document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</dc:creator>
  <cp:lastModifiedBy>gav</cp:lastModifiedBy>
  <cp:revision>78</cp:revision>
  <dcterms:created xsi:type="dcterms:W3CDTF">2020-12-25T07:26:00Z</dcterms:created>
  <dcterms:modified xsi:type="dcterms:W3CDTF">2022-01-14T00:07:04Z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